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2" r:id="rId17"/>
  </p:sldIdLst>
  <p:sldSz cx="14630400" cy="8229600"/>
  <p:notesSz cx="8229600" cy="14630400"/>
  <p:embeddedFontLst>
    <p:embeddedFont>
      <p:font typeface="Calibri" panose="020F0502020204030204" pitchFamily="34" charset="0"/>
      <p:regular r:id="rId19"/>
      <p:bold r:id="rId20"/>
      <p:italic r:id="rId21"/>
      <p:boldItalic r:id="rId22"/>
    </p:embeddedFont>
    <p:embeddedFont>
      <p:font typeface="Crimson Pro Semi Bold" panose="020B0604020202020204" charset="0"/>
      <p:regular r:id="rId23"/>
    </p:embeddedFont>
    <p:embeddedFont>
      <p:font typeface="Heebo" panose="020B0604020202020204" charset="-79"/>
      <p:regular r:id="rId24"/>
    </p:embeddedFont>
  </p:embeddedFontLst>
  <p:defaultTextStyle>
    <a:defPPr>
      <a:defRPr lang="ar-K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104" d="100"/>
          <a:sy n="104" d="100"/>
        </p:scale>
        <p:origin x="360"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668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47.png"/><Relationship Id="rId5" Type="http://schemas.openxmlformats.org/officeDocument/2006/relationships/image" Target="../media/image46.svg"/><Relationship Id="rId10" Type="http://schemas.openxmlformats.org/officeDocument/2006/relationships/hyperlink" Target="mailto:info@envo-green.com" TargetMode="External"/><Relationship Id="rId4" Type="http://schemas.openxmlformats.org/officeDocument/2006/relationships/image" Target="../media/image45.png"/><Relationship Id="rId9" Type="http://schemas.openxmlformats.org/officeDocument/2006/relationships/image" Target="../media/image50.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mailto:info@envo-green.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20.png"/><Relationship Id="rId7" Type="http://schemas.openxmlformats.org/officeDocument/2006/relationships/image" Target="../media/image24.svg"/><Relationship Id="rId12"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5" Type="http://schemas.openxmlformats.org/officeDocument/2006/relationships/image" Target="../media/image3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pic>
        <p:nvPicPr>
          <p:cNvPr id="3" name="Image 1" descr="preencoded.png"/>
          <p:cNvPicPr>
            <a:picLocks noChangeAspect="1"/>
          </p:cNvPicPr>
          <p:nvPr/>
        </p:nvPicPr>
        <p:blipFill>
          <a:blip r:embed="rId4"/>
          <a:stretch>
            <a:fillRect/>
          </a:stretch>
        </p:blipFill>
        <p:spPr>
          <a:xfrm>
            <a:off x="793790" y="2604373"/>
            <a:ext cx="2125980" cy="876300"/>
          </a:xfrm>
          <a:prstGeom prst="rect">
            <a:avLst/>
          </a:prstGeom>
        </p:spPr>
      </p:pic>
      <p:sp>
        <p:nvSpPr>
          <p:cNvPr id="4" name="Text 0"/>
          <p:cNvSpPr/>
          <p:nvPr/>
        </p:nvSpPr>
        <p:spPr>
          <a:xfrm>
            <a:off x="793790" y="3778329"/>
            <a:ext cx="6722626" cy="620078"/>
          </a:xfrm>
          <a:prstGeom prst="rect">
            <a:avLst/>
          </a:prstGeom>
          <a:noFill/>
          <a:ln/>
        </p:spPr>
        <p:txBody>
          <a:bodyPr wrap="none" lIns="0" tIns="0" rIns="0" bIns="0" rtlCol="0" anchor="t"/>
          <a:lstStyle/>
          <a:p>
            <a:pPr marL="0" indent="0" algn="l">
              <a:lnSpc>
                <a:spcPts val="4850"/>
              </a:lnSpc>
              <a:buNone/>
            </a:pPr>
            <a:r>
              <a:rPr lang="en-US" sz="3900" dirty="0">
                <a:solidFill>
                  <a:srgbClr val="152D47"/>
                </a:solidFill>
                <a:latin typeface="Crimson Pro Semi Bold" pitchFamily="34" charset="0"/>
                <a:ea typeface="Crimson Pro Semi Bold" pitchFamily="34" charset="-122"/>
                <a:cs typeface="Crimson Pro Semi Bold" pitchFamily="34" charset="-120"/>
              </a:rPr>
              <a:t>Green Environment Consultancy</a:t>
            </a:r>
            <a:endParaRPr lang="en-US" sz="3900" dirty="0"/>
          </a:p>
        </p:txBody>
      </p:sp>
      <p:sp>
        <p:nvSpPr>
          <p:cNvPr id="5" name="Text 1"/>
          <p:cNvSpPr/>
          <p:nvPr/>
        </p:nvSpPr>
        <p:spPr>
          <a:xfrm>
            <a:off x="793790" y="4696063"/>
            <a:ext cx="7556421" cy="317540"/>
          </a:xfrm>
          <a:prstGeom prst="rect">
            <a:avLst/>
          </a:prstGeom>
          <a:noFill/>
          <a:ln/>
        </p:spPr>
        <p:txBody>
          <a:bodyPr wrap="none" lIns="0" tIns="0" rIns="0" bIns="0" rtlCol="0" anchor="t"/>
          <a:lstStyle/>
          <a:p>
            <a:pPr marL="0" indent="0" algn="l">
              <a:lnSpc>
                <a:spcPts val="2500"/>
              </a:lnSpc>
              <a:buNone/>
            </a:pPr>
            <a:r>
              <a:rPr lang="en-US" sz="1550" dirty="0">
                <a:solidFill>
                  <a:srgbClr val="4C4C4D"/>
                </a:solidFill>
                <a:latin typeface="Heebo" pitchFamily="34" charset="0"/>
                <a:ea typeface="Heebo" pitchFamily="34" charset="-122"/>
                <a:cs typeface="Heebo" pitchFamily="34" charset="-120"/>
              </a:rPr>
              <a:t>Environmental Leadership | Regulatory Excellence | Sustainable Solutions</a:t>
            </a:r>
            <a:endParaRPr lang="en-US" sz="1550" dirty="0"/>
          </a:p>
        </p:txBody>
      </p:sp>
      <p:sp>
        <p:nvSpPr>
          <p:cNvPr id="6" name="Shape 2"/>
          <p:cNvSpPr/>
          <p:nvPr/>
        </p:nvSpPr>
        <p:spPr>
          <a:xfrm>
            <a:off x="793790" y="5244465"/>
            <a:ext cx="1674852" cy="373142"/>
          </a:xfrm>
          <a:prstGeom prst="roundRect">
            <a:avLst>
              <a:gd name="adj" fmla="val 6383"/>
            </a:avLst>
          </a:prstGeom>
          <a:solidFill>
            <a:srgbClr val="CCD7FF"/>
          </a:solidFill>
          <a:ln/>
        </p:spPr>
      </p:sp>
      <p:sp>
        <p:nvSpPr>
          <p:cNvPr id="7" name="Text 3"/>
          <p:cNvSpPr/>
          <p:nvPr/>
        </p:nvSpPr>
        <p:spPr>
          <a:xfrm>
            <a:off x="912852" y="5303996"/>
            <a:ext cx="1436727" cy="254079"/>
          </a:xfrm>
          <a:prstGeom prst="rect">
            <a:avLst/>
          </a:prstGeom>
          <a:noFill/>
          <a:ln/>
        </p:spPr>
        <p:txBody>
          <a:bodyPr wrap="none" lIns="0" tIns="0" rIns="0" bIns="0" rtlCol="0" anchor="t"/>
          <a:lstStyle/>
          <a:p>
            <a:pPr marL="0" indent="0" algn="l">
              <a:lnSpc>
                <a:spcPts val="2000"/>
              </a:lnSpc>
              <a:buNone/>
            </a:pPr>
            <a:r>
              <a:rPr lang="en-US" sz="1250" dirty="0">
                <a:solidFill>
                  <a:srgbClr val="4C4C4D"/>
                </a:solidFill>
                <a:latin typeface="Heebo" pitchFamily="34" charset="0"/>
                <a:ea typeface="Heebo" pitchFamily="34" charset="-122"/>
                <a:cs typeface="Heebo" pitchFamily="34" charset="-120"/>
              </a:rPr>
              <a:t>GRADE A CERTIFIED</a:t>
            </a:r>
            <a:endParaRPr lang="en-US" sz="1250" dirty="0"/>
          </a:p>
        </p:txBody>
      </p:sp>
      <p:sp>
        <p:nvSpPr>
          <p:cNvPr id="8" name="Shape 4"/>
          <p:cNvSpPr/>
          <p:nvPr/>
        </p:nvSpPr>
        <p:spPr>
          <a:xfrm>
            <a:off x="2567821" y="5236845"/>
            <a:ext cx="1994773" cy="388382"/>
          </a:xfrm>
          <a:prstGeom prst="roundRect">
            <a:avLst>
              <a:gd name="adj" fmla="val 6132"/>
            </a:avLst>
          </a:prstGeom>
          <a:noFill/>
          <a:ln w="7620">
            <a:solidFill>
              <a:srgbClr val="2150FE"/>
            </a:solidFill>
            <a:prstDash val="solid"/>
          </a:ln>
        </p:spPr>
      </p:sp>
      <p:sp>
        <p:nvSpPr>
          <p:cNvPr id="9" name="Text 5"/>
          <p:cNvSpPr/>
          <p:nvPr/>
        </p:nvSpPr>
        <p:spPr>
          <a:xfrm>
            <a:off x="2694503" y="5303996"/>
            <a:ext cx="1741408" cy="254079"/>
          </a:xfrm>
          <a:prstGeom prst="rect">
            <a:avLst/>
          </a:prstGeom>
          <a:noFill/>
          <a:ln/>
        </p:spPr>
        <p:txBody>
          <a:bodyPr wrap="none" lIns="0" tIns="0" rIns="0" bIns="0" rtlCol="0" anchor="t"/>
          <a:lstStyle/>
          <a:p>
            <a:pPr marL="0" indent="0" algn="l">
              <a:lnSpc>
                <a:spcPts val="2000"/>
              </a:lnSpc>
              <a:buNone/>
            </a:pPr>
            <a:r>
              <a:rPr lang="en-US" sz="1250" dirty="0">
                <a:solidFill>
                  <a:srgbClr val="2150FE"/>
                </a:solidFill>
                <a:latin typeface="Heebo" pitchFamily="34" charset="0"/>
                <a:ea typeface="Heebo" pitchFamily="34" charset="-122"/>
                <a:cs typeface="Heebo" pitchFamily="34" charset="-120"/>
              </a:rPr>
              <a:t>KUWAIT EPA APPROVED</a:t>
            </a:r>
            <a:endParaRPr lang="en-US" sz="12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855107"/>
            <a:ext cx="7768471" cy="589121"/>
          </a:xfrm>
          <a:prstGeom prst="rect">
            <a:avLst/>
          </a:prstGeom>
          <a:noFill/>
          <a:ln/>
        </p:spPr>
        <p:txBody>
          <a:bodyPr wrap="none" lIns="0" tIns="0" rIns="0" bIns="0" rtlCol="0" anchor="t"/>
          <a:lstStyle/>
          <a:p>
            <a:pPr marL="0" indent="0" algn="l">
              <a:lnSpc>
                <a:spcPts val="4600"/>
              </a:lnSpc>
              <a:buNone/>
            </a:pPr>
            <a:r>
              <a:rPr lang="en-US" sz="3700" dirty="0">
                <a:solidFill>
                  <a:srgbClr val="152D47"/>
                </a:solidFill>
                <a:latin typeface="Crimson Pro Semi Bold" pitchFamily="34" charset="0"/>
                <a:ea typeface="Crimson Pro Semi Bold" pitchFamily="34" charset="-122"/>
                <a:cs typeface="Crimson Pro Semi Bold" pitchFamily="34" charset="-120"/>
              </a:rPr>
              <a:t>Full Regulatory Compliance Framework</a:t>
            </a:r>
            <a:endParaRPr lang="en-US" sz="3700" dirty="0"/>
          </a:p>
        </p:txBody>
      </p:sp>
      <p:pic>
        <p:nvPicPr>
          <p:cNvPr id="3" name="Image 0" descr="preencoded.png"/>
          <p:cNvPicPr>
            <a:picLocks noChangeAspect="1"/>
          </p:cNvPicPr>
          <p:nvPr/>
        </p:nvPicPr>
        <p:blipFill>
          <a:blip r:embed="rId3"/>
          <a:stretch>
            <a:fillRect/>
          </a:stretch>
        </p:blipFill>
        <p:spPr>
          <a:xfrm>
            <a:off x="11603712" y="877491"/>
            <a:ext cx="2125980" cy="876300"/>
          </a:xfrm>
          <a:prstGeom prst="rect">
            <a:avLst/>
          </a:prstGeom>
        </p:spPr>
      </p:pic>
      <p:sp>
        <p:nvSpPr>
          <p:cNvPr id="4" name="Shape 1"/>
          <p:cNvSpPr/>
          <p:nvPr/>
        </p:nvSpPr>
        <p:spPr>
          <a:xfrm>
            <a:off x="657939" y="2156698"/>
            <a:ext cx="5212794" cy="5396746"/>
          </a:xfrm>
          <a:prstGeom prst="roundRect">
            <a:avLst>
              <a:gd name="adj" fmla="val 543"/>
            </a:avLst>
          </a:prstGeom>
          <a:solidFill>
            <a:srgbClr val="2150FE"/>
          </a:solidFill>
          <a:ln/>
        </p:spPr>
      </p:sp>
      <p:sp>
        <p:nvSpPr>
          <p:cNvPr id="5" name="Text 2"/>
          <p:cNvSpPr/>
          <p:nvPr/>
        </p:nvSpPr>
        <p:spPr>
          <a:xfrm>
            <a:off x="846415" y="2335768"/>
            <a:ext cx="2356842" cy="294680"/>
          </a:xfrm>
          <a:prstGeom prst="rect">
            <a:avLst/>
          </a:prstGeom>
          <a:noFill/>
          <a:ln/>
        </p:spPr>
        <p:txBody>
          <a:bodyPr wrap="none" lIns="0" tIns="0" rIns="0" bIns="0" rtlCol="0" anchor="t"/>
          <a:lstStyle/>
          <a:p>
            <a:pPr marL="0" indent="0" algn="l">
              <a:lnSpc>
                <a:spcPts val="2300"/>
              </a:lnSpc>
              <a:buNone/>
            </a:pPr>
            <a:r>
              <a:rPr lang="en-US" sz="1850" dirty="0">
                <a:solidFill>
                  <a:srgbClr val="FFFFFF"/>
                </a:solidFill>
                <a:latin typeface="Crimson Pro Semi Bold" pitchFamily="34" charset="0"/>
                <a:ea typeface="Crimson Pro Semi Bold" pitchFamily="34" charset="-122"/>
                <a:cs typeface="Crimson Pro Semi Bold" pitchFamily="34" charset="-120"/>
              </a:rPr>
              <a:t>Legal Foundation</a:t>
            </a:r>
            <a:endParaRPr lang="en-US" sz="1850" dirty="0"/>
          </a:p>
        </p:txBody>
      </p:sp>
      <p:sp>
        <p:nvSpPr>
          <p:cNvPr id="6" name="Text 3"/>
          <p:cNvSpPr/>
          <p:nvPr/>
        </p:nvSpPr>
        <p:spPr>
          <a:xfrm>
            <a:off x="846415" y="2809518"/>
            <a:ext cx="4835843" cy="588407"/>
          </a:xfrm>
          <a:prstGeom prst="rect">
            <a:avLst/>
          </a:prstGeom>
          <a:noFill/>
          <a:ln/>
        </p:spPr>
        <p:txBody>
          <a:bodyPr wrap="square" lIns="0" tIns="0" rIns="0" bIns="0" rtlCol="0" anchor="t"/>
          <a:lstStyle/>
          <a:p>
            <a:pPr marL="0" indent="0" algn="l">
              <a:lnSpc>
                <a:spcPts val="2300"/>
              </a:lnSpc>
              <a:buNone/>
            </a:pPr>
            <a:r>
              <a:rPr lang="en-US" sz="1450" dirty="0">
                <a:solidFill>
                  <a:srgbClr val="FFFFFF"/>
                </a:solidFill>
                <a:latin typeface="Heebo" pitchFamily="34" charset="0"/>
                <a:ea typeface="Heebo" pitchFamily="34" charset="-122"/>
                <a:cs typeface="Heebo" pitchFamily="34" charset="-120"/>
              </a:rPr>
              <a:t>We operate in complete alignment with Kuwait's environmental legislation:</a:t>
            </a:r>
            <a:endParaRPr lang="en-US" sz="1450" dirty="0"/>
          </a:p>
        </p:txBody>
      </p:sp>
      <p:sp>
        <p:nvSpPr>
          <p:cNvPr id="7" name="Text 4"/>
          <p:cNvSpPr/>
          <p:nvPr/>
        </p:nvSpPr>
        <p:spPr>
          <a:xfrm>
            <a:off x="846415" y="3559135"/>
            <a:ext cx="4835843" cy="294203"/>
          </a:xfrm>
          <a:prstGeom prst="rect">
            <a:avLst/>
          </a:prstGeom>
          <a:noFill/>
          <a:ln/>
        </p:spPr>
        <p:txBody>
          <a:bodyPr wrap="none" lIns="0" tIns="0" rIns="0" bIns="0" rtlCol="0" anchor="t"/>
          <a:lstStyle/>
          <a:p>
            <a:pPr marL="0" indent="0" algn="l">
              <a:lnSpc>
                <a:spcPts val="2300"/>
              </a:lnSpc>
              <a:buNone/>
            </a:pPr>
            <a:r>
              <a:rPr lang="en-US" sz="1450" b="1" dirty="0">
                <a:solidFill>
                  <a:srgbClr val="FFFFFF"/>
                </a:solidFill>
                <a:latin typeface="Heebo" pitchFamily="34" charset="0"/>
                <a:ea typeface="Heebo" pitchFamily="34" charset="-122"/>
                <a:cs typeface="Heebo" pitchFamily="34" charset="-120"/>
              </a:rPr>
              <a:t>Environmental Protection Law No. 42 of 2014</a:t>
            </a:r>
            <a:endParaRPr lang="en-US" sz="1450" dirty="0"/>
          </a:p>
        </p:txBody>
      </p:sp>
      <p:sp>
        <p:nvSpPr>
          <p:cNvPr id="8" name="Text 5"/>
          <p:cNvSpPr/>
          <p:nvPr/>
        </p:nvSpPr>
        <p:spPr>
          <a:xfrm>
            <a:off x="846415" y="4014549"/>
            <a:ext cx="4835843" cy="294203"/>
          </a:xfrm>
          <a:prstGeom prst="rect">
            <a:avLst/>
          </a:prstGeom>
          <a:noFill/>
          <a:ln/>
        </p:spPr>
        <p:txBody>
          <a:bodyPr wrap="none" lIns="0" tIns="0" rIns="0" bIns="0" rtlCol="0" anchor="t"/>
          <a:lstStyle/>
          <a:p>
            <a:pPr marL="0" indent="0" algn="l">
              <a:lnSpc>
                <a:spcPts val="2300"/>
              </a:lnSpc>
              <a:buNone/>
            </a:pPr>
            <a:r>
              <a:rPr lang="en-US" sz="1450" b="1" dirty="0">
                <a:solidFill>
                  <a:srgbClr val="FFFFFF"/>
                </a:solidFill>
                <a:latin typeface="Heebo" pitchFamily="34" charset="0"/>
                <a:ea typeface="Heebo" pitchFamily="34" charset="-122"/>
                <a:cs typeface="Heebo" pitchFamily="34" charset="-120"/>
              </a:rPr>
              <a:t>Amended by Law No. 99 of 2015</a:t>
            </a:r>
            <a:endParaRPr lang="en-US" sz="1450" dirty="0"/>
          </a:p>
        </p:txBody>
      </p:sp>
      <p:sp>
        <p:nvSpPr>
          <p:cNvPr id="9" name="Text 6"/>
          <p:cNvSpPr/>
          <p:nvPr/>
        </p:nvSpPr>
        <p:spPr>
          <a:xfrm>
            <a:off x="846415" y="4469963"/>
            <a:ext cx="4835843" cy="882610"/>
          </a:xfrm>
          <a:prstGeom prst="rect">
            <a:avLst/>
          </a:prstGeom>
          <a:noFill/>
          <a:ln/>
        </p:spPr>
        <p:txBody>
          <a:bodyPr wrap="square" lIns="0" tIns="0" rIns="0" bIns="0" rtlCol="0" anchor="t"/>
          <a:lstStyle/>
          <a:p>
            <a:pPr marL="0" indent="0" algn="l">
              <a:lnSpc>
                <a:spcPts val="2300"/>
              </a:lnSpc>
              <a:buNone/>
            </a:pPr>
            <a:r>
              <a:rPr lang="en-US" sz="1450" dirty="0">
                <a:solidFill>
                  <a:srgbClr val="FFFFFF"/>
                </a:solidFill>
                <a:latin typeface="Heebo" pitchFamily="34" charset="0"/>
                <a:ea typeface="Heebo" pitchFamily="34" charset="-122"/>
                <a:cs typeface="Heebo" pitchFamily="34" charset="-120"/>
              </a:rPr>
              <a:t>Our deep understanding of these regulations and their implementing decrees ensures clients achieve and maintain full compliance.</a:t>
            </a:r>
            <a:endParaRPr lang="en-US" sz="1450" dirty="0"/>
          </a:p>
        </p:txBody>
      </p:sp>
      <p:sp>
        <p:nvSpPr>
          <p:cNvPr id="10" name="Text 7"/>
          <p:cNvSpPr/>
          <p:nvPr/>
        </p:nvSpPr>
        <p:spPr>
          <a:xfrm>
            <a:off x="6202561" y="2317909"/>
            <a:ext cx="7641669" cy="1176814"/>
          </a:xfrm>
          <a:prstGeom prst="rect">
            <a:avLst/>
          </a:prstGeom>
          <a:noFill/>
          <a:ln/>
        </p:spPr>
        <p:txBody>
          <a:bodyPr wrap="square" lIns="0" tIns="0" rIns="0" bIns="0" rtlCol="0" anchor="t"/>
          <a:lstStyle/>
          <a:p>
            <a:pPr marL="0" indent="0" algn="l">
              <a:lnSpc>
                <a:spcPts val="2300"/>
              </a:lnSpc>
              <a:buNone/>
            </a:pPr>
            <a:r>
              <a:rPr lang="en-US" sz="1450" dirty="0">
                <a:solidFill>
                  <a:srgbClr val="4C4C4D"/>
                </a:solidFill>
                <a:latin typeface="Heebo" pitchFamily="34" charset="0"/>
                <a:ea typeface="Heebo" pitchFamily="34" charset="-122"/>
                <a:cs typeface="Heebo" pitchFamily="34" charset="-120"/>
              </a:rPr>
              <a:t>Navigating Kuwait's environmental regulatory landscape requires specialized expertise and current knowledge of evolving requirements. Our team includes former KEPA officials who helped shape these regulations, providing unmatched insight into compliance expectations and enforcement practices.</a:t>
            </a:r>
            <a:endParaRPr lang="en-US" sz="1450" dirty="0"/>
          </a:p>
        </p:txBody>
      </p:sp>
      <p:sp>
        <p:nvSpPr>
          <p:cNvPr id="11" name="Text 8"/>
          <p:cNvSpPr/>
          <p:nvPr/>
        </p:nvSpPr>
        <p:spPr>
          <a:xfrm>
            <a:off x="6202561" y="3655933"/>
            <a:ext cx="7641669" cy="1176814"/>
          </a:xfrm>
          <a:prstGeom prst="rect">
            <a:avLst/>
          </a:prstGeom>
          <a:noFill/>
          <a:ln/>
        </p:spPr>
        <p:txBody>
          <a:bodyPr wrap="square" lIns="0" tIns="0" rIns="0" bIns="0" rtlCol="0" anchor="t"/>
          <a:lstStyle/>
          <a:p>
            <a:pPr marL="0" indent="0" algn="l">
              <a:lnSpc>
                <a:spcPts val="2300"/>
              </a:lnSpc>
              <a:buNone/>
            </a:pPr>
            <a:r>
              <a:rPr lang="en-US" sz="1450" dirty="0">
                <a:solidFill>
                  <a:srgbClr val="4C4C4D"/>
                </a:solidFill>
                <a:latin typeface="Heebo" pitchFamily="34" charset="0"/>
                <a:ea typeface="Heebo" pitchFamily="34" charset="-122"/>
                <a:cs typeface="Heebo" pitchFamily="34" charset="-120"/>
              </a:rPr>
              <a:t>We help clients avoid costly violations, reduce environmental liability, and build positive relationships with regulatory authorities. Our proactive compliance strategies identify risks before they become problems, ensuring continuous regulatory adherence and operational confidence.</a:t>
            </a:r>
            <a:endParaRPr lang="en-US" sz="1450" dirty="0"/>
          </a:p>
        </p:txBody>
      </p:sp>
      <p:sp>
        <p:nvSpPr>
          <p:cNvPr id="12" name="Shape 9"/>
          <p:cNvSpPr/>
          <p:nvPr/>
        </p:nvSpPr>
        <p:spPr>
          <a:xfrm>
            <a:off x="6202561" y="5034201"/>
            <a:ext cx="424220" cy="424220"/>
          </a:xfrm>
          <a:prstGeom prst="roundRect">
            <a:avLst>
              <a:gd name="adj" fmla="val 6667"/>
            </a:avLst>
          </a:prstGeom>
          <a:solidFill>
            <a:srgbClr val="F2EEEE"/>
          </a:solidFill>
          <a:ln/>
        </p:spPr>
      </p:sp>
      <p:sp>
        <p:nvSpPr>
          <p:cNvPr id="13" name="Text 10"/>
          <p:cNvSpPr/>
          <p:nvPr/>
        </p:nvSpPr>
        <p:spPr>
          <a:xfrm>
            <a:off x="6805851" y="5098971"/>
            <a:ext cx="2356842" cy="294680"/>
          </a:xfrm>
          <a:prstGeom prst="rect">
            <a:avLst/>
          </a:prstGeom>
          <a:noFill/>
          <a:ln/>
        </p:spPr>
        <p:txBody>
          <a:bodyPr wrap="none" lIns="0" tIns="0" rIns="0" bIns="0" rtlCol="0" anchor="t"/>
          <a:lstStyle/>
          <a:p>
            <a:pPr marL="0" indent="0" algn="l">
              <a:lnSpc>
                <a:spcPts val="2300"/>
              </a:lnSpc>
              <a:buNone/>
            </a:pPr>
            <a:r>
              <a:rPr lang="en-US" sz="1850" dirty="0">
                <a:solidFill>
                  <a:srgbClr val="4C4C4D"/>
                </a:solidFill>
                <a:latin typeface="Crimson Pro Semi Bold" pitchFamily="34" charset="0"/>
                <a:ea typeface="Crimson Pro Semi Bold" pitchFamily="34" charset="-122"/>
                <a:cs typeface="Crimson Pro Semi Bold" pitchFamily="34" charset="-120"/>
              </a:rPr>
              <a:t>Violation Prevention</a:t>
            </a:r>
            <a:endParaRPr lang="en-US" sz="1850" dirty="0"/>
          </a:p>
        </p:txBody>
      </p:sp>
      <p:sp>
        <p:nvSpPr>
          <p:cNvPr id="14" name="Text 11"/>
          <p:cNvSpPr/>
          <p:nvPr/>
        </p:nvSpPr>
        <p:spPr>
          <a:xfrm>
            <a:off x="6805851" y="5572720"/>
            <a:ext cx="3105626" cy="588407"/>
          </a:xfrm>
          <a:prstGeom prst="rect">
            <a:avLst/>
          </a:prstGeom>
          <a:noFill/>
          <a:ln/>
        </p:spPr>
        <p:txBody>
          <a:bodyPr wrap="square" lIns="0" tIns="0" rIns="0" bIns="0" rtlCol="0" anchor="t"/>
          <a:lstStyle/>
          <a:p>
            <a:pPr marL="0" indent="0" algn="l">
              <a:lnSpc>
                <a:spcPts val="2300"/>
              </a:lnSpc>
              <a:buNone/>
            </a:pPr>
            <a:r>
              <a:rPr lang="en-US" sz="1450" dirty="0">
                <a:solidFill>
                  <a:srgbClr val="4C4C4D"/>
                </a:solidFill>
                <a:latin typeface="Heebo" pitchFamily="34" charset="0"/>
                <a:ea typeface="Heebo" pitchFamily="34" charset="-122"/>
                <a:cs typeface="Heebo" pitchFamily="34" charset="-120"/>
              </a:rPr>
              <a:t>Proactive compliance audits preventing enforcement actions</a:t>
            </a:r>
            <a:endParaRPr lang="en-US" sz="1450" dirty="0"/>
          </a:p>
        </p:txBody>
      </p:sp>
      <p:sp>
        <p:nvSpPr>
          <p:cNvPr id="15" name="Shape 12"/>
          <p:cNvSpPr/>
          <p:nvPr/>
        </p:nvSpPr>
        <p:spPr>
          <a:xfrm>
            <a:off x="10135314" y="5034201"/>
            <a:ext cx="424220" cy="424220"/>
          </a:xfrm>
          <a:prstGeom prst="roundRect">
            <a:avLst>
              <a:gd name="adj" fmla="val 6667"/>
            </a:avLst>
          </a:prstGeom>
          <a:solidFill>
            <a:srgbClr val="F2EEEE"/>
          </a:solidFill>
          <a:ln/>
        </p:spPr>
      </p:sp>
      <p:sp>
        <p:nvSpPr>
          <p:cNvPr id="16" name="Text 13"/>
          <p:cNvSpPr/>
          <p:nvPr/>
        </p:nvSpPr>
        <p:spPr>
          <a:xfrm>
            <a:off x="10738604" y="5098971"/>
            <a:ext cx="2356842" cy="294680"/>
          </a:xfrm>
          <a:prstGeom prst="rect">
            <a:avLst/>
          </a:prstGeom>
          <a:noFill/>
          <a:ln/>
        </p:spPr>
        <p:txBody>
          <a:bodyPr wrap="none" lIns="0" tIns="0" rIns="0" bIns="0" rtlCol="0" anchor="t"/>
          <a:lstStyle/>
          <a:p>
            <a:pPr marL="0" indent="0" algn="l">
              <a:lnSpc>
                <a:spcPts val="2300"/>
              </a:lnSpc>
              <a:buNone/>
            </a:pPr>
            <a:r>
              <a:rPr lang="en-US" sz="1850" dirty="0">
                <a:solidFill>
                  <a:srgbClr val="4C4C4D"/>
                </a:solidFill>
                <a:latin typeface="Crimson Pro Semi Bold" pitchFamily="34" charset="0"/>
                <a:ea typeface="Crimson Pro Semi Bold" pitchFamily="34" charset="-122"/>
                <a:cs typeface="Crimson Pro Semi Bold" pitchFamily="34" charset="-120"/>
              </a:rPr>
              <a:t>Risk Reduction</a:t>
            </a:r>
            <a:endParaRPr lang="en-US" sz="1850" dirty="0"/>
          </a:p>
        </p:txBody>
      </p:sp>
      <p:sp>
        <p:nvSpPr>
          <p:cNvPr id="17" name="Text 14"/>
          <p:cNvSpPr/>
          <p:nvPr/>
        </p:nvSpPr>
        <p:spPr>
          <a:xfrm>
            <a:off x="10738604" y="5572720"/>
            <a:ext cx="3105626" cy="588407"/>
          </a:xfrm>
          <a:prstGeom prst="rect">
            <a:avLst/>
          </a:prstGeom>
          <a:noFill/>
          <a:ln/>
        </p:spPr>
        <p:txBody>
          <a:bodyPr wrap="square" lIns="0" tIns="0" rIns="0" bIns="0" rtlCol="0" anchor="t"/>
          <a:lstStyle/>
          <a:p>
            <a:pPr marL="0" indent="0" algn="l">
              <a:lnSpc>
                <a:spcPts val="2300"/>
              </a:lnSpc>
              <a:buNone/>
            </a:pPr>
            <a:r>
              <a:rPr lang="en-US" sz="1450" dirty="0">
                <a:solidFill>
                  <a:srgbClr val="4C4C4D"/>
                </a:solidFill>
                <a:latin typeface="Heebo" pitchFamily="34" charset="0"/>
                <a:ea typeface="Heebo" pitchFamily="34" charset="-122"/>
                <a:cs typeface="Heebo" pitchFamily="34" charset="-120"/>
              </a:rPr>
              <a:t>Systematic identification and mitigation of environmental risks</a:t>
            </a:r>
            <a:endParaRPr lang="en-US" sz="1450" dirty="0"/>
          </a:p>
        </p:txBody>
      </p:sp>
      <p:sp>
        <p:nvSpPr>
          <p:cNvPr id="18" name="Shape 15"/>
          <p:cNvSpPr/>
          <p:nvPr/>
        </p:nvSpPr>
        <p:spPr>
          <a:xfrm>
            <a:off x="6202561" y="6519267"/>
            <a:ext cx="424220" cy="424220"/>
          </a:xfrm>
          <a:prstGeom prst="roundRect">
            <a:avLst>
              <a:gd name="adj" fmla="val 6667"/>
            </a:avLst>
          </a:prstGeom>
          <a:solidFill>
            <a:srgbClr val="F2EEEE"/>
          </a:solidFill>
          <a:ln/>
        </p:spPr>
      </p:sp>
      <p:sp>
        <p:nvSpPr>
          <p:cNvPr id="19" name="Text 16"/>
          <p:cNvSpPr/>
          <p:nvPr/>
        </p:nvSpPr>
        <p:spPr>
          <a:xfrm>
            <a:off x="6805851" y="6584037"/>
            <a:ext cx="2356842" cy="294680"/>
          </a:xfrm>
          <a:prstGeom prst="rect">
            <a:avLst/>
          </a:prstGeom>
          <a:noFill/>
          <a:ln/>
        </p:spPr>
        <p:txBody>
          <a:bodyPr wrap="none" lIns="0" tIns="0" rIns="0" bIns="0" rtlCol="0" anchor="t"/>
          <a:lstStyle/>
          <a:p>
            <a:pPr marL="0" indent="0" algn="l">
              <a:lnSpc>
                <a:spcPts val="2300"/>
              </a:lnSpc>
              <a:buNone/>
            </a:pPr>
            <a:r>
              <a:rPr lang="en-US" sz="1850" dirty="0">
                <a:solidFill>
                  <a:srgbClr val="4C4C4D"/>
                </a:solidFill>
                <a:latin typeface="Crimson Pro Semi Bold" pitchFamily="34" charset="0"/>
                <a:ea typeface="Crimson Pro Semi Bold" pitchFamily="34" charset="-122"/>
                <a:cs typeface="Crimson Pro Semi Bold" pitchFamily="34" charset="-120"/>
              </a:rPr>
              <a:t>Regulatory Liaison</a:t>
            </a:r>
            <a:endParaRPr lang="en-US" sz="1850" dirty="0"/>
          </a:p>
        </p:txBody>
      </p:sp>
      <p:sp>
        <p:nvSpPr>
          <p:cNvPr id="20" name="Text 17"/>
          <p:cNvSpPr/>
          <p:nvPr/>
        </p:nvSpPr>
        <p:spPr>
          <a:xfrm>
            <a:off x="6805851" y="7057787"/>
            <a:ext cx="7038380" cy="294203"/>
          </a:xfrm>
          <a:prstGeom prst="rect">
            <a:avLst/>
          </a:prstGeom>
          <a:noFill/>
          <a:ln/>
        </p:spPr>
        <p:txBody>
          <a:bodyPr wrap="none" lIns="0" tIns="0" rIns="0" bIns="0" rtlCol="0" anchor="t"/>
          <a:lstStyle/>
          <a:p>
            <a:pPr marL="0" indent="0" algn="l">
              <a:lnSpc>
                <a:spcPts val="2300"/>
              </a:lnSpc>
              <a:buNone/>
            </a:pPr>
            <a:r>
              <a:rPr lang="en-US" sz="1450" dirty="0">
                <a:solidFill>
                  <a:srgbClr val="4C4C4D"/>
                </a:solidFill>
                <a:latin typeface="Heebo" pitchFamily="34" charset="0"/>
                <a:ea typeface="Heebo" pitchFamily="34" charset="-122"/>
                <a:cs typeface="Heebo" pitchFamily="34" charset="-120"/>
              </a:rPr>
              <a:t>Professional communication with KEPA and other authorities</a:t>
            </a:r>
            <a:endParaRPr lang="en-US" sz="14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1362313"/>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152D47"/>
                </a:solidFill>
                <a:latin typeface="Crimson Pro Semi Bold" pitchFamily="34" charset="0"/>
                <a:ea typeface="Crimson Pro Semi Bold" pitchFamily="34" charset="-122"/>
                <a:cs typeface="Crimson Pro Semi Bold" pitchFamily="34" charset="-120"/>
              </a:rPr>
              <a:t>Strategic Partnerships</a:t>
            </a:r>
            <a:endParaRPr lang="en-US" sz="3900" dirty="0"/>
          </a:p>
        </p:txBody>
      </p:sp>
      <p:pic>
        <p:nvPicPr>
          <p:cNvPr id="3" name="Image 0" descr="preencoded.png"/>
          <p:cNvPicPr>
            <a:picLocks noChangeAspect="1"/>
          </p:cNvPicPr>
          <p:nvPr/>
        </p:nvPicPr>
        <p:blipFill>
          <a:blip r:embed="rId3"/>
          <a:stretch>
            <a:fillRect/>
          </a:stretch>
        </p:blipFill>
        <p:spPr>
          <a:xfrm>
            <a:off x="11622881" y="1106091"/>
            <a:ext cx="2125980" cy="876300"/>
          </a:xfrm>
          <a:prstGeom prst="rect">
            <a:avLst/>
          </a:prstGeom>
        </p:spPr>
      </p:pic>
      <p:sp>
        <p:nvSpPr>
          <p:cNvPr id="4" name="Text 1"/>
          <p:cNvSpPr/>
          <p:nvPr/>
        </p:nvSpPr>
        <p:spPr>
          <a:xfrm>
            <a:off x="706040" y="2263497"/>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C4C4D"/>
                </a:solidFill>
                <a:latin typeface="Heebo" pitchFamily="34" charset="0"/>
                <a:ea typeface="Heebo" pitchFamily="34" charset="-122"/>
                <a:cs typeface="Heebo" pitchFamily="34" charset="-120"/>
              </a:rPr>
              <a:t>Our network of strategic partnerships extends our capabilities and ensures comprehensive service delivery across Kuwait and the Gulf region. These collaborations bring specialized expertise, advanced technologies, and regional reach to every project.</a:t>
            </a:r>
            <a:endParaRPr lang="en-US" sz="1550" dirty="0"/>
          </a:p>
        </p:txBody>
      </p:sp>
      <p:sp>
        <p:nvSpPr>
          <p:cNvPr id="6" name="Text 2"/>
          <p:cNvSpPr/>
          <p:nvPr/>
        </p:nvSpPr>
        <p:spPr>
          <a:xfrm>
            <a:off x="793789" y="6718954"/>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C4C4D"/>
                </a:solidFill>
                <a:latin typeface="Heebo" pitchFamily="34" charset="0"/>
                <a:ea typeface="Heebo" pitchFamily="34" charset="-122"/>
                <a:cs typeface="Heebo" pitchFamily="34" charset="-120"/>
              </a:rPr>
              <a:t>These partnerships enable us to deliver integrated solutions combining environmental consultancy with engineering design, laboratory analysis, construction services, and regional project execution. Together, we provide seamless, comprehensive environmental management.</a:t>
            </a:r>
            <a:endParaRPr lang="en-US" sz="1550" dirty="0"/>
          </a:p>
        </p:txBody>
      </p:sp>
      <p:pic>
        <p:nvPicPr>
          <p:cNvPr id="8" name="Picture 7">
            <a:extLst>
              <a:ext uri="{FF2B5EF4-FFF2-40B4-BE49-F238E27FC236}">
                <a16:creationId xmlns:a16="http://schemas.microsoft.com/office/drawing/2014/main" id="{A59B8C8F-088C-9D0F-C3A3-8CCEABBAA336}"/>
              </a:ext>
            </a:extLst>
          </p:cNvPr>
          <p:cNvPicPr>
            <a:picLocks noChangeAspect="1"/>
          </p:cNvPicPr>
          <p:nvPr/>
        </p:nvPicPr>
        <p:blipFill>
          <a:blip r:embed="rId4"/>
          <a:srcRect b="1724"/>
          <a:stretch>
            <a:fillRect/>
          </a:stretch>
        </p:blipFill>
        <p:spPr>
          <a:xfrm>
            <a:off x="2208628" y="2898576"/>
            <a:ext cx="9327875" cy="366400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946071"/>
            <a:ext cx="5953125" cy="1178243"/>
          </a:xfrm>
          <a:prstGeom prst="rect">
            <a:avLst/>
          </a:prstGeom>
          <a:noFill/>
          <a:ln/>
        </p:spPr>
        <p:txBody>
          <a:bodyPr wrap="square" lIns="0" tIns="0" rIns="0" bIns="0" rtlCol="0" anchor="t"/>
          <a:lstStyle/>
          <a:p>
            <a:pPr marL="0" indent="0" algn="l">
              <a:lnSpc>
                <a:spcPts val="4600"/>
              </a:lnSpc>
              <a:buNone/>
            </a:pPr>
            <a:r>
              <a:rPr lang="en-US" sz="3700" dirty="0">
                <a:solidFill>
                  <a:srgbClr val="152D47"/>
                </a:solidFill>
                <a:latin typeface="Crimson Pro Semi Bold" pitchFamily="34" charset="0"/>
                <a:ea typeface="Crimson Pro Semi Bold" pitchFamily="34" charset="-122"/>
                <a:cs typeface="Crimson Pro Semi Bold" pitchFamily="34" charset="-120"/>
              </a:rPr>
              <a:t>Trusted by Leading Organizations</a:t>
            </a:r>
            <a:endParaRPr lang="en-US" sz="3700" dirty="0"/>
          </a:p>
        </p:txBody>
      </p:sp>
      <p:pic>
        <p:nvPicPr>
          <p:cNvPr id="4" name="Image 1" descr="preencoded.png"/>
          <p:cNvPicPr>
            <a:picLocks noChangeAspect="1"/>
          </p:cNvPicPr>
          <p:nvPr/>
        </p:nvPicPr>
        <p:blipFill>
          <a:blip r:embed="rId4"/>
          <a:stretch>
            <a:fillRect/>
          </a:stretch>
        </p:blipFill>
        <p:spPr>
          <a:xfrm>
            <a:off x="12700992" y="968454"/>
            <a:ext cx="1085969" cy="447556"/>
          </a:xfrm>
          <a:prstGeom prst="rect">
            <a:avLst/>
          </a:prstGeom>
        </p:spPr>
      </p:pic>
      <p:sp>
        <p:nvSpPr>
          <p:cNvPr id="5" name="Text 1"/>
          <p:cNvSpPr/>
          <p:nvPr/>
        </p:nvSpPr>
        <p:spPr>
          <a:xfrm>
            <a:off x="6280190" y="2504837"/>
            <a:ext cx="7556421" cy="882610"/>
          </a:xfrm>
          <a:prstGeom prst="rect">
            <a:avLst/>
          </a:prstGeom>
          <a:noFill/>
          <a:ln/>
        </p:spPr>
        <p:txBody>
          <a:bodyPr wrap="square" lIns="0" tIns="0" rIns="0" bIns="0" rtlCol="0" anchor="t"/>
          <a:lstStyle/>
          <a:p>
            <a:pPr marL="0" indent="0" algn="l">
              <a:lnSpc>
                <a:spcPts val="2300"/>
              </a:lnSpc>
              <a:buNone/>
            </a:pPr>
            <a:r>
              <a:rPr lang="en-US" sz="1450" dirty="0">
                <a:solidFill>
                  <a:srgbClr val="4C4C4D"/>
                </a:solidFill>
                <a:latin typeface="Heebo" pitchFamily="34" charset="0"/>
                <a:ea typeface="Heebo" pitchFamily="34" charset="-122"/>
                <a:cs typeface="Heebo" pitchFamily="34" charset="-120"/>
              </a:rPr>
              <a:t>During 2024-2025, we proudly served Kuwait's most prestigious government entities, international corporations, and hospitality leaders. Our diverse client portfolio demonstrates our ability to deliver excellence across all sectors and project scales.</a:t>
            </a:r>
            <a:endParaRPr lang="en-US" sz="1450" dirty="0"/>
          </a:p>
        </p:txBody>
      </p:sp>
      <p:sp>
        <p:nvSpPr>
          <p:cNvPr id="6" name="Text 2"/>
          <p:cNvSpPr/>
          <p:nvPr/>
        </p:nvSpPr>
        <p:spPr>
          <a:xfrm>
            <a:off x="6280190" y="3767971"/>
            <a:ext cx="2767251" cy="294680"/>
          </a:xfrm>
          <a:prstGeom prst="rect">
            <a:avLst/>
          </a:prstGeom>
          <a:noFill/>
          <a:ln/>
        </p:spPr>
        <p:txBody>
          <a:bodyPr wrap="none" lIns="0" tIns="0" rIns="0" bIns="0" rtlCol="0" anchor="t"/>
          <a:lstStyle/>
          <a:p>
            <a:pPr marL="0" indent="0" algn="l">
              <a:lnSpc>
                <a:spcPts val="2300"/>
              </a:lnSpc>
              <a:buNone/>
            </a:pPr>
            <a:r>
              <a:rPr lang="en-US" sz="1850" dirty="0">
                <a:solidFill>
                  <a:srgbClr val="152D47"/>
                </a:solidFill>
                <a:latin typeface="Crimson Pro Semi Bold" pitchFamily="34" charset="0"/>
                <a:ea typeface="Crimson Pro Semi Bold" pitchFamily="34" charset="-122"/>
                <a:cs typeface="Crimson Pro Semi Bold" pitchFamily="34" charset="-120"/>
              </a:rPr>
              <a:t>Government &amp; Public Sector</a:t>
            </a:r>
            <a:endParaRPr lang="en-US" sz="1850" dirty="0"/>
          </a:p>
        </p:txBody>
      </p:sp>
      <p:sp>
        <p:nvSpPr>
          <p:cNvPr id="7" name="Text 3"/>
          <p:cNvSpPr/>
          <p:nvPr/>
        </p:nvSpPr>
        <p:spPr>
          <a:xfrm>
            <a:off x="6280190" y="4241721"/>
            <a:ext cx="3548182" cy="1470694"/>
          </a:xfrm>
          <a:prstGeom prst="rect">
            <a:avLst/>
          </a:prstGeom>
          <a:noFill/>
          <a:ln/>
        </p:spPr>
        <p:txBody>
          <a:bodyPr wrap="square" lIns="0" tIns="0" rIns="0" bIns="0" rtlCol="0" anchor="t"/>
          <a:lstStyle/>
          <a:p>
            <a:pPr marL="342900" indent="-342900" algn="l">
              <a:lnSpc>
                <a:spcPts val="2300"/>
              </a:lnSpc>
              <a:buSzPct val="100000"/>
              <a:buChar char="•"/>
            </a:pPr>
            <a:r>
              <a:rPr lang="en-US" sz="1450" dirty="0">
                <a:solidFill>
                  <a:srgbClr val="4C4C4D"/>
                </a:solidFill>
                <a:latin typeface="Heebo" pitchFamily="34" charset="0"/>
                <a:ea typeface="Heebo" pitchFamily="34" charset="-122"/>
                <a:cs typeface="Heebo" pitchFamily="34" charset="-120"/>
              </a:rPr>
              <a:t>Public Authority for Housing Welfare</a:t>
            </a:r>
            <a:endParaRPr lang="en-US" sz="1450" dirty="0"/>
          </a:p>
          <a:p>
            <a:pPr marL="342900" indent="-342900" algn="l">
              <a:lnSpc>
                <a:spcPts val="2300"/>
              </a:lnSpc>
              <a:buSzPct val="100000"/>
              <a:buChar char="•"/>
            </a:pPr>
            <a:r>
              <a:rPr lang="en-US" sz="1450" dirty="0">
                <a:solidFill>
                  <a:srgbClr val="4C4C4D"/>
                </a:solidFill>
                <a:latin typeface="Heebo" pitchFamily="34" charset="0"/>
                <a:ea typeface="Heebo" pitchFamily="34" charset="-122"/>
                <a:cs typeface="Heebo" pitchFamily="34" charset="-120"/>
              </a:rPr>
              <a:t>Kuwait Municipality</a:t>
            </a:r>
            <a:endParaRPr lang="en-US" sz="1450" dirty="0"/>
          </a:p>
          <a:p>
            <a:pPr marL="342900" indent="-342900" algn="l">
              <a:lnSpc>
                <a:spcPts val="2300"/>
              </a:lnSpc>
              <a:buSzPct val="100000"/>
              <a:buChar char="•"/>
            </a:pPr>
            <a:r>
              <a:rPr lang="en-US" sz="1450" dirty="0">
                <a:solidFill>
                  <a:srgbClr val="4C4C4D"/>
                </a:solidFill>
                <a:latin typeface="Heebo" pitchFamily="34" charset="0"/>
                <a:ea typeface="Heebo" pitchFamily="34" charset="-122"/>
                <a:cs typeface="Heebo" pitchFamily="34" charset="-120"/>
              </a:rPr>
              <a:t>Kuwait University</a:t>
            </a:r>
            <a:endParaRPr lang="en-US" sz="1450" dirty="0"/>
          </a:p>
          <a:p>
            <a:pPr marL="342900" indent="-342900" algn="l">
              <a:lnSpc>
                <a:spcPts val="2300"/>
              </a:lnSpc>
              <a:buSzPct val="100000"/>
              <a:buChar char="•"/>
            </a:pPr>
            <a:r>
              <a:rPr lang="en-US" sz="1450" dirty="0">
                <a:solidFill>
                  <a:srgbClr val="4C4C4D"/>
                </a:solidFill>
                <a:latin typeface="Heebo" pitchFamily="34" charset="0"/>
                <a:ea typeface="Heebo" pitchFamily="34" charset="-122"/>
                <a:cs typeface="Heebo" pitchFamily="34" charset="-120"/>
              </a:rPr>
              <a:t>CITRA (Central Agency for Information Technology)</a:t>
            </a:r>
            <a:endParaRPr lang="en-US" sz="1450" dirty="0"/>
          </a:p>
        </p:txBody>
      </p:sp>
      <p:sp>
        <p:nvSpPr>
          <p:cNvPr id="8" name="Text 4"/>
          <p:cNvSpPr/>
          <p:nvPr/>
        </p:nvSpPr>
        <p:spPr>
          <a:xfrm>
            <a:off x="6280190" y="5640655"/>
            <a:ext cx="2356842" cy="294680"/>
          </a:xfrm>
          <a:prstGeom prst="rect">
            <a:avLst/>
          </a:prstGeom>
          <a:noFill/>
          <a:ln/>
        </p:spPr>
        <p:txBody>
          <a:bodyPr wrap="none" lIns="0" tIns="0" rIns="0" bIns="0" rtlCol="0" anchor="t"/>
          <a:lstStyle/>
          <a:p>
            <a:pPr marL="0" indent="0" algn="l">
              <a:lnSpc>
                <a:spcPts val="2300"/>
              </a:lnSpc>
              <a:buNone/>
            </a:pPr>
            <a:r>
              <a:rPr lang="en-US" sz="1850" dirty="0">
                <a:solidFill>
                  <a:srgbClr val="152D47"/>
                </a:solidFill>
                <a:latin typeface="Crimson Pro Semi Bold" pitchFamily="34" charset="0"/>
                <a:ea typeface="Crimson Pro Semi Bold" pitchFamily="34" charset="-122"/>
                <a:cs typeface="Crimson Pro Semi Bold" pitchFamily="34" charset="-120"/>
              </a:rPr>
              <a:t>Energy &amp; Industrial</a:t>
            </a:r>
            <a:endParaRPr lang="en-US" sz="1850" dirty="0"/>
          </a:p>
        </p:txBody>
      </p:sp>
      <p:sp>
        <p:nvSpPr>
          <p:cNvPr id="9" name="Text 5"/>
          <p:cNvSpPr/>
          <p:nvPr/>
        </p:nvSpPr>
        <p:spPr>
          <a:xfrm>
            <a:off x="6280190" y="6114404"/>
            <a:ext cx="3548182" cy="588278"/>
          </a:xfrm>
          <a:prstGeom prst="rect">
            <a:avLst/>
          </a:prstGeom>
          <a:noFill/>
          <a:ln/>
        </p:spPr>
        <p:txBody>
          <a:bodyPr wrap="square" lIns="0" tIns="0" rIns="0" bIns="0" rtlCol="0" anchor="t"/>
          <a:lstStyle/>
          <a:p>
            <a:pPr marL="342900" indent="-342900" algn="l">
              <a:lnSpc>
                <a:spcPts val="2300"/>
              </a:lnSpc>
              <a:buSzPct val="100000"/>
              <a:buChar char="•"/>
            </a:pPr>
            <a:r>
              <a:rPr lang="en-US" sz="1450" dirty="0">
                <a:solidFill>
                  <a:srgbClr val="4C4C4D"/>
                </a:solidFill>
                <a:latin typeface="Heebo" pitchFamily="34" charset="0"/>
                <a:ea typeface="Heebo" pitchFamily="34" charset="-122"/>
                <a:cs typeface="Heebo" pitchFamily="34" charset="-120"/>
              </a:rPr>
              <a:t>Chevron Joint Operations</a:t>
            </a:r>
            <a:endParaRPr lang="en-US" sz="1450" dirty="0"/>
          </a:p>
          <a:p>
            <a:pPr marL="342900" indent="-342900" algn="l">
              <a:lnSpc>
                <a:spcPts val="2300"/>
              </a:lnSpc>
              <a:buSzPct val="100000"/>
              <a:buChar char="•"/>
            </a:pPr>
            <a:r>
              <a:rPr lang="en-US" sz="1450" dirty="0">
                <a:solidFill>
                  <a:srgbClr val="4C4C4D"/>
                </a:solidFill>
                <a:latin typeface="Heebo" pitchFamily="34" charset="0"/>
                <a:ea typeface="Heebo" pitchFamily="34" charset="-122"/>
                <a:cs typeface="Heebo" pitchFamily="34" charset="-120"/>
              </a:rPr>
              <a:t>SLB (Schlumberger)</a:t>
            </a:r>
            <a:endParaRPr lang="en-US" sz="1450" dirty="0"/>
          </a:p>
        </p:txBody>
      </p:sp>
      <p:sp>
        <p:nvSpPr>
          <p:cNvPr id="10" name="Text 6"/>
          <p:cNvSpPr/>
          <p:nvPr/>
        </p:nvSpPr>
        <p:spPr>
          <a:xfrm>
            <a:off x="10296049" y="3767971"/>
            <a:ext cx="2539246" cy="294680"/>
          </a:xfrm>
          <a:prstGeom prst="rect">
            <a:avLst/>
          </a:prstGeom>
          <a:noFill/>
          <a:ln/>
        </p:spPr>
        <p:txBody>
          <a:bodyPr wrap="none" lIns="0" tIns="0" rIns="0" bIns="0" rtlCol="0" anchor="t"/>
          <a:lstStyle/>
          <a:p>
            <a:pPr marL="0" indent="0" algn="l">
              <a:lnSpc>
                <a:spcPts val="2300"/>
              </a:lnSpc>
              <a:buNone/>
            </a:pPr>
            <a:r>
              <a:rPr lang="en-US" sz="1850" dirty="0">
                <a:solidFill>
                  <a:srgbClr val="152D47"/>
                </a:solidFill>
                <a:latin typeface="Crimson Pro Semi Bold" pitchFamily="34" charset="0"/>
                <a:ea typeface="Crimson Pro Semi Bold" pitchFamily="34" charset="-122"/>
                <a:cs typeface="Crimson Pro Semi Bold" pitchFamily="34" charset="-120"/>
              </a:rPr>
              <a:t>Hospitality &amp; Commercial</a:t>
            </a:r>
            <a:endParaRPr lang="en-US" sz="1850" dirty="0"/>
          </a:p>
        </p:txBody>
      </p:sp>
      <p:sp>
        <p:nvSpPr>
          <p:cNvPr id="11" name="Text 7"/>
          <p:cNvSpPr/>
          <p:nvPr/>
        </p:nvSpPr>
        <p:spPr>
          <a:xfrm>
            <a:off x="10296049" y="4241721"/>
            <a:ext cx="3548182" cy="1470694"/>
          </a:xfrm>
          <a:prstGeom prst="rect">
            <a:avLst/>
          </a:prstGeom>
          <a:noFill/>
          <a:ln/>
        </p:spPr>
        <p:txBody>
          <a:bodyPr wrap="square" lIns="0" tIns="0" rIns="0" bIns="0" rtlCol="0" anchor="t"/>
          <a:lstStyle/>
          <a:p>
            <a:pPr marL="342900" indent="-342900" algn="l">
              <a:lnSpc>
                <a:spcPts val="2300"/>
              </a:lnSpc>
              <a:buSzPct val="100000"/>
              <a:buChar char="•"/>
            </a:pPr>
            <a:r>
              <a:rPr lang="en-US" sz="1450" dirty="0">
                <a:solidFill>
                  <a:srgbClr val="4C4C4D"/>
                </a:solidFill>
                <a:latin typeface="Heebo" pitchFamily="34" charset="0"/>
                <a:ea typeface="Heebo" pitchFamily="34" charset="-122"/>
                <a:cs typeface="Heebo" pitchFamily="34" charset="-120"/>
              </a:rPr>
              <a:t>Marriott Hotels</a:t>
            </a:r>
            <a:endParaRPr lang="en-US" sz="1450" dirty="0"/>
          </a:p>
          <a:p>
            <a:pPr marL="342900" indent="-342900" algn="l">
              <a:lnSpc>
                <a:spcPts val="2300"/>
              </a:lnSpc>
              <a:buSzPct val="100000"/>
              <a:buChar char="•"/>
            </a:pPr>
            <a:r>
              <a:rPr lang="en-US" sz="1450" dirty="0">
                <a:solidFill>
                  <a:srgbClr val="4C4C4D"/>
                </a:solidFill>
                <a:latin typeface="Heebo" pitchFamily="34" charset="0"/>
                <a:ea typeface="Heebo" pitchFamily="34" charset="-122"/>
                <a:cs typeface="Heebo" pitchFamily="34" charset="-120"/>
              </a:rPr>
              <a:t>Hilton Hotels</a:t>
            </a:r>
            <a:endParaRPr lang="en-US" sz="1450" dirty="0"/>
          </a:p>
          <a:p>
            <a:pPr marL="342900" indent="-342900" algn="l">
              <a:lnSpc>
                <a:spcPts val="2300"/>
              </a:lnSpc>
              <a:buSzPct val="100000"/>
              <a:buChar char="•"/>
            </a:pPr>
            <a:r>
              <a:rPr lang="en-US" sz="1450" dirty="0">
                <a:solidFill>
                  <a:srgbClr val="4C4C4D"/>
                </a:solidFill>
                <a:latin typeface="Heebo" pitchFamily="34" charset="0"/>
                <a:ea typeface="Heebo" pitchFamily="34" charset="-122"/>
                <a:cs typeface="Heebo" pitchFamily="34" charset="-120"/>
              </a:rPr>
              <a:t>Sheraton Hotels</a:t>
            </a:r>
            <a:endParaRPr lang="en-US" sz="1450" dirty="0"/>
          </a:p>
          <a:p>
            <a:pPr marL="342900" indent="-342900" algn="l">
              <a:lnSpc>
                <a:spcPts val="2300"/>
              </a:lnSpc>
              <a:buSzPct val="100000"/>
              <a:buChar char="•"/>
            </a:pPr>
            <a:r>
              <a:rPr lang="en-US" sz="1450" dirty="0">
                <a:solidFill>
                  <a:srgbClr val="4C4C4D"/>
                </a:solidFill>
                <a:latin typeface="Heebo" pitchFamily="34" charset="0"/>
                <a:ea typeface="Heebo" pitchFamily="34" charset="-122"/>
                <a:cs typeface="Heebo" pitchFamily="34" charset="-120"/>
              </a:rPr>
              <a:t>Crowne Plaza</a:t>
            </a:r>
            <a:endParaRPr lang="en-US" sz="1450" dirty="0"/>
          </a:p>
          <a:p>
            <a:pPr marL="342900" indent="-342900" algn="l">
              <a:lnSpc>
                <a:spcPts val="2300"/>
              </a:lnSpc>
              <a:buSzPct val="100000"/>
              <a:buChar char="•"/>
            </a:pPr>
            <a:r>
              <a:rPr lang="en-US" sz="1450" dirty="0">
                <a:solidFill>
                  <a:srgbClr val="4C4C4D"/>
                </a:solidFill>
                <a:latin typeface="Heebo" pitchFamily="34" charset="0"/>
                <a:ea typeface="Heebo" pitchFamily="34" charset="-122"/>
                <a:cs typeface="Heebo" pitchFamily="34" charset="-120"/>
              </a:rPr>
              <a:t>Multiple commercial developments</a:t>
            </a:r>
            <a:endParaRPr lang="en-US" sz="1450" dirty="0"/>
          </a:p>
        </p:txBody>
      </p:sp>
      <p:sp>
        <p:nvSpPr>
          <p:cNvPr id="12" name="Text 8"/>
          <p:cNvSpPr/>
          <p:nvPr/>
        </p:nvSpPr>
        <p:spPr>
          <a:xfrm>
            <a:off x="10296049" y="5685422"/>
            <a:ext cx="3548182" cy="1176814"/>
          </a:xfrm>
          <a:prstGeom prst="rect">
            <a:avLst/>
          </a:prstGeom>
          <a:noFill/>
          <a:ln/>
        </p:spPr>
        <p:txBody>
          <a:bodyPr wrap="square" lIns="0" tIns="0" rIns="0" bIns="0" rtlCol="0" anchor="t"/>
          <a:lstStyle/>
          <a:p>
            <a:pPr marL="0" indent="0" algn="l">
              <a:lnSpc>
                <a:spcPts val="2300"/>
              </a:lnSpc>
              <a:buNone/>
            </a:pPr>
            <a:r>
              <a:rPr lang="en-US" sz="1450" i="1" dirty="0">
                <a:solidFill>
                  <a:srgbClr val="4C4C4D"/>
                </a:solidFill>
                <a:latin typeface="Heebo" pitchFamily="34" charset="0"/>
                <a:ea typeface="Heebo" pitchFamily="34" charset="-122"/>
                <a:cs typeface="Heebo" pitchFamily="34" charset="-120"/>
              </a:rPr>
              <a:t>And many other governmental, industrial, and commercial entities across Kuwait requiring environmental excellence and regulatory compliance.</a:t>
            </a:r>
            <a:endParaRPr lang="en-US" sz="14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1687592"/>
            <a:ext cx="10337363" cy="1240155"/>
          </a:xfrm>
          <a:prstGeom prst="rect">
            <a:avLst/>
          </a:prstGeom>
          <a:noFill/>
          <a:ln/>
        </p:spPr>
        <p:txBody>
          <a:bodyPr wrap="square" lIns="0" tIns="0" rIns="0" bIns="0" rtlCol="0" anchor="t"/>
          <a:lstStyle/>
          <a:p>
            <a:pPr marL="0" indent="0" algn="l">
              <a:lnSpc>
                <a:spcPts val="4850"/>
              </a:lnSpc>
              <a:buNone/>
            </a:pPr>
            <a:r>
              <a:rPr lang="en-US" sz="3900" dirty="0">
                <a:solidFill>
                  <a:srgbClr val="152D47"/>
                </a:solidFill>
                <a:latin typeface="Crimson Pro Semi Bold" pitchFamily="34" charset="0"/>
                <a:ea typeface="Crimson Pro Semi Bold" pitchFamily="34" charset="-122"/>
                <a:cs typeface="Crimson Pro Semi Bold" pitchFamily="34" charset="-120"/>
              </a:rPr>
              <a:t>Quality Management &amp; International Certification</a:t>
            </a:r>
            <a:endParaRPr lang="en-US" sz="3900" dirty="0"/>
          </a:p>
        </p:txBody>
      </p:sp>
      <p:pic>
        <p:nvPicPr>
          <p:cNvPr id="3" name="Image 0" descr="preencoded.png"/>
          <p:cNvPicPr>
            <a:picLocks noChangeAspect="1"/>
          </p:cNvPicPr>
          <p:nvPr/>
        </p:nvPicPr>
        <p:blipFill>
          <a:blip r:embed="rId3"/>
          <a:stretch>
            <a:fillRect/>
          </a:stretch>
        </p:blipFill>
        <p:spPr>
          <a:xfrm>
            <a:off x="11622881" y="1712476"/>
            <a:ext cx="2125980" cy="876300"/>
          </a:xfrm>
          <a:prstGeom prst="rect">
            <a:avLst/>
          </a:prstGeom>
        </p:spPr>
      </p:pic>
      <p:sp>
        <p:nvSpPr>
          <p:cNvPr id="4" name="Shape 1"/>
          <p:cNvSpPr/>
          <p:nvPr/>
        </p:nvSpPr>
        <p:spPr>
          <a:xfrm>
            <a:off x="793790" y="3349347"/>
            <a:ext cx="6422231" cy="2532698"/>
          </a:xfrm>
          <a:prstGeom prst="roundRect">
            <a:avLst>
              <a:gd name="adj" fmla="val 1175"/>
            </a:avLst>
          </a:prstGeom>
          <a:solidFill>
            <a:srgbClr val="F2EEEE"/>
          </a:solidFill>
          <a:ln/>
        </p:spPr>
      </p:sp>
      <p:sp>
        <p:nvSpPr>
          <p:cNvPr id="5" name="Text 2"/>
          <p:cNvSpPr/>
          <p:nvPr/>
        </p:nvSpPr>
        <p:spPr>
          <a:xfrm>
            <a:off x="992148" y="354770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D"/>
                </a:solidFill>
                <a:latin typeface="Crimson Pro Semi Bold" pitchFamily="34" charset="0"/>
                <a:ea typeface="Crimson Pro Semi Bold" pitchFamily="34" charset="-122"/>
                <a:cs typeface="Crimson Pro Semi Bold" pitchFamily="34" charset="-120"/>
              </a:rPr>
              <a:t>ISO 14001:2015</a:t>
            </a:r>
            <a:endParaRPr lang="en-US" sz="1950" dirty="0"/>
          </a:p>
        </p:txBody>
      </p:sp>
      <p:sp>
        <p:nvSpPr>
          <p:cNvPr id="6" name="Text 3"/>
          <p:cNvSpPr/>
          <p:nvPr/>
        </p:nvSpPr>
        <p:spPr>
          <a:xfrm>
            <a:off x="992148" y="3976926"/>
            <a:ext cx="6025515" cy="317540"/>
          </a:xfrm>
          <a:prstGeom prst="rect">
            <a:avLst/>
          </a:prstGeom>
          <a:noFill/>
          <a:ln/>
        </p:spPr>
        <p:txBody>
          <a:bodyPr wrap="none" lIns="0" tIns="0" rIns="0" bIns="0" rtlCol="0" anchor="t"/>
          <a:lstStyle/>
          <a:p>
            <a:pPr marL="0" indent="0" algn="l">
              <a:lnSpc>
                <a:spcPts val="2500"/>
              </a:lnSpc>
              <a:buNone/>
            </a:pPr>
            <a:r>
              <a:rPr lang="en-US" sz="1550" b="1" dirty="0">
                <a:solidFill>
                  <a:srgbClr val="4C4C4D"/>
                </a:solidFill>
                <a:latin typeface="Heebo" pitchFamily="34" charset="0"/>
                <a:ea typeface="Heebo" pitchFamily="34" charset="-122"/>
                <a:cs typeface="Heebo" pitchFamily="34" charset="-120"/>
              </a:rPr>
              <a:t>Environmental Management System</a:t>
            </a:r>
            <a:endParaRPr lang="en-US" sz="1550" dirty="0"/>
          </a:p>
        </p:txBody>
      </p:sp>
      <p:sp>
        <p:nvSpPr>
          <p:cNvPr id="7" name="Text 4"/>
          <p:cNvSpPr/>
          <p:nvPr/>
        </p:nvSpPr>
        <p:spPr>
          <a:xfrm>
            <a:off x="992148" y="4413528"/>
            <a:ext cx="6025515" cy="1270159"/>
          </a:xfrm>
          <a:prstGeom prst="rect">
            <a:avLst/>
          </a:prstGeom>
          <a:noFill/>
          <a:ln/>
        </p:spPr>
        <p:txBody>
          <a:bodyPr wrap="square" lIns="0" tIns="0" rIns="0" bIns="0" rtlCol="0" anchor="t"/>
          <a:lstStyle/>
          <a:p>
            <a:pPr marL="0" indent="0" algn="l">
              <a:lnSpc>
                <a:spcPts val="2500"/>
              </a:lnSpc>
              <a:buNone/>
            </a:pPr>
            <a:r>
              <a:rPr lang="en-US" sz="1550" dirty="0">
                <a:solidFill>
                  <a:srgbClr val="4C4C4D"/>
                </a:solidFill>
                <a:latin typeface="Heebo" pitchFamily="34" charset="0"/>
                <a:ea typeface="Heebo" pitchFamily="34" charset="-122"/>
                <a:cs typeface="Heebo" pitchFamily="34" charset="-120"/>
              </a:rPr>
              <a:t>Internationally recognized certification demonstrating our systematic approach to environmental management, continuous improvement, and commitment to minimizing our own environmental footprint while helping clients manage theirs.</a:t>
            </a:r>
            <a:endParaRPr lang="en-US" sz="1550" dirty="0"/>
          </a:p>
        </p:txBody>
      </p:sp>
      <p:sp>
        <p:nvSpPr>
          <p:cNvPr id="8" name="Shape 5"/>
          <p:cNvSpPr/>
          <p:nvPr/>
        </p:nvSpPr>
        <p:spPr>
          <a:xfrm>
            <a:off x="7414379" y="3349347"/>
            <a:ext cx="6422231" cy="2532698"/>
          </a:xfrm>
          <a:prstGeom prst="roundRect">
            <a:avLst>
              <a:gd name="adj" fmla="val 1175"/>
            </a:avLst>
          </a:prstGeom>
          <a:solidFill>
            <a:srgbClr val="F2EEEE"/>
          </a:solidFill>
          <a:ln/>
        </p:spPr>
      </p:sp>
      <p:sp>
        <p:nvSpPr>
          <p:cNvPr id="9" name="Text 6"/>
          <p:cNvSpPr/>
          <p:nvPr/>
        </p:nvSpPr>
        <p:spPr>
          <a:xfrm>
            <a:off x="7612737" y="354770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D"/>
                </a:solidFill>
                <a:latin typeface="Crimson Pro Semi Bold" pitchFamily="34" charset="0"/>
                <a:ea typeface="Crimson Pro Semi Bold" pitchFamily="34" charset="-122"/>
                <a:cs typeface="Crimson Pro Semi Bold" pitchFamily="34" charset="-120"/>
              </a:rPr>
              <a:t>ISO 45001:2018</a:t>
            </a:r>
            <a:endParaRPr lang="en-US" sz="1950" dirty="0"/>
          </a:p>
        </p:txBody>
      </p:sp>
      <p:sp>
        <p:nvSpPr>
          <p:cNvPr id="10" name="Text 7"/>
          <p:cNvSpPr/>
          <p:nvPr/>
        </p:nvSpPr>
        <p:spPr>
          <a:xfrm>
            <a:off x="7612737" y="3976926"/>
            <a:ext cx="6025515" cy="317540"/>
          </a:xfrm>
          <a:prstGeom prst="rect">
            <a:avLst/>
          </a:prstGeom>
          <a:noFill/>
          <a:ln/>
        </p:spPr>
        <p:txBody>
          <a:bodyPr wrap="none" lIns="0" tIns="0" rIns="0" bIns="0" rtlCol="0" anchor="t"/>
          <a:lstStyle/>
          <a:p>
            <a:pPr marL="0" indent="0" algn="l">
              <a:lnSpc>
                <a:spcPts val="2500"/>
              </a:lnSpc>
              <a:buNone/>
            </a:pPr>
            <a:r>
              <a:rPr lang="en-US" sz="1550" b="1" dirty="0">
                <a:solidFill>
                  <a:srgbClr val="4C4C4D"/>
                </a:solidFill>
                <a:latin typeface="Heebo" pitchFamily="34" charset="0"/>
                <a:ea typeface="Heebo" pitchFamily="34" charset="-122"/>
                <a:cs typeface="Heebo" pitchFamily="34" charset="-120"/>
              </a:rPr>
              <a:t>Occupational Health &amp; Safety Management</a:t>
            </a:r>
            <a:endParaRPr lang="en-US" sz="1550" dirty="0"/>
          </a:p>
        </p:txBody>
      </p:sp>
      <p:sp>
        <p:nvSpPr>
          <p:cNvPr id="11" name="Text 8"/>
          <p:cNvSpPr/>
          <p:nvPr/>
        </p:nvSpPr>
        <p:spPr>
          <a:xfrm>
            <a:off x="7612737" y="4413528"/>
            <a:ext cx="6025515" cy="952619"/>
          </a:xfrm>
          <a:prstGeom prst="rect">
            <a:avLst/>
          </a:prstGeom>
          <a:noFill/>
          <a:ln/>
        </p:spPr>
        <p:txBody>
          <a:bodyPr wrap="square" lIns="0" tIns="0" rIns="0" bIns="0" rtlCol="0" anchor="t"/>
          <a:lstStyle/>
          <a:p>
            <a:pPr marL="0" indent="0" algn="l">
              <a:lnSpc>
                <a:spcPts val="2500"/>
              </a:lnSpc>
              <a:buNone/>
            </a:pPr>
            <a:r>
              <a:rPr lang="en-US" sz="1550" dirty="0">
                <a:solidFill>
                  <a:srgbClr val="4C4C4D"/>
                </a:solidFill>
                <a:latin typeface="Heebo" pitchFamily="34" charset="0"/>
                <a:ea typeface="Heebo" pitchFamily="34" charset="-122"/>
                <a:cs typeface="Heebo" pitchFamily="34" charset="-120"/>
              </a:rPr>
              <a:t>Global standard certification ensuring the highest levels of workplace safety, health protection, and risk management in all our operations and the services we deliver to clients.</a:t>
            </a:r>
            <a:endParaRPr lang="en-US" sz="1550" dirty="0"/>
          </a:p>
        </p:txBody>
      </p:sp>
      <p:sp>
        <p:nvSpPr>
          <p:cNvPr id="12" name="Text 9"/>
          <p:cNvSpPr/>
          <p:nvPr/>
        </p:nvSpPr>
        <p:spPr>
          <a:xfrm>
            <a:off x="793790" y="6105287"/>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C4C4D"/>
                </a:solidFill>
                <a:latin typeface="Heebo" pitchFamily="34" charset="0"/>
                <a:ea typeface="Heebo" pitchFamily="34" charset="-122"/>
                <a:cs typeface="Heebo" pitchFamily="34" charset="-120"/>
              </a:rPr>
              <a:t>These certifications reflect our unwavering commitment to international standards of quality, safety, and environmental responsibility. Our management systems undergo regular third-party audits, ensuring continuous compliance and improvement in how we serve our clients.</a:t>
            </a:r>
            <a:endParaRPr lang="en-US" sz="15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93790" y="1355169"/>
            <a:ext cx="9397008" cy="620078"/>
          </a:xfrm>
          <a:prstGeom prst="rect">
            <a:avLst/>
          </a:prstGeom>
          <a:noFill/>
          <a:ln/>
        </p:spPr>
        <p:txBody>
          <a:bodyPr wrap="none" lIns="0" tIns="0" rIns="0" bIns="0" rtlCol="0" anchor="t"/>
          <a:lstStyle/>
          <a:p>
            <a:pPr marL="0" indent="0" algn="l">
              <a:lnSpc>
                <a:spcPts val="4850"/>
              </a:lnSpc>
              <a:buNone/>
            </a:pPr>
            <a:r>
              <a:rPr lang="en-US" sz="3900" dirty="0">
                <a:solidFill>
                  <a:srgbClr val="152D47"/>
                </a:solidFill>
                <a:latin typeface="Crimson Pro Semi Bold" pitchFamily="34" charset="0"/>
                <a:ea typeface="Crimson Pro Semi Bold" pitchFamily="34" charset="-122"/>
                <a:cs typeface="Crimson Pro Semi Bold" pitchFamily="34" charset="-120"/>
              </a:rPr>
              <a:t>Why Choose Green Environment Consultancy</a:t>
            </a:r>
            <a:endParaRPr lang="en-US" sz="3900" dirty="0"/>
          </a:p>
        </p:txBody>
      </p:sp>
      <p:sp>
        <p:nvSpPr>
          <p:cNvPr id="3" name="Shape 1"/>
          <p:cNvSpPr/>
          <p:nvPr/>
        </p:nvSpPr>
        <p:spPr>
          <a:xfrm>
            <a:off x="793790" y="2372082"/>
            <a:ext cx="13042821" cy="4502348"/>
          </a:xfrm>
          <a:prstGeom prst="roundRect">
            <a:avLst>
              <a:gd name="adj" fmla="val 661"/>
            </a:avLst>
          </a:prstGeom>
          <a:solidFill>
            <a:srgbClr val="F2EEEE"/>
          </a:solidFill>
          <a:ln/>
        </p:spPr>
      </p:sp>
      <p:sp>
        <p:nvSpPr>
          <p:cNvPr id="4" name="Shape 2"/>
          <p:cNvSpPr/>
          <p:nvPr/>
        </p:nvSpPr>
        <p:spPr>
          <a:xfrm>
            <a:off x="793790" y="2372082"/>
            <a:ext cx="3260646" cy="3041333"/>
          </a:xfrm>
          <a:prstGeom prst="roundRect">
            <a:avLst>
              <a:gd name="adj" fmla="val 979"/>
            </a:avLst>
          </a:prstGeom>
          <a:solidFill>
            <a:srgbClr val="F2EEEE"/>
          </a:solidFill>
          <a:ln/>
        </p:spPr>
      </p:sp>
      <p:sp>
        <p:nvSpPr>
          <p:cNvPr id="5" name="Text 3"/>
          <p:cNvSpPr/>
          <p:nvPr/>
        </p:nvSpPr>
        <p:spPr>
          <a:xfrm>
            <a:off x="992148" y="2570440"/>
            <a:ext cx="2566154" cy="620316"/>
          </a:xfrm>
          <a:prstGeom prst="rect">
            <a:avLst/>
          </a:prstGeom>
          <a:noFill/>
          <a:ln/>
        </p:spPr>
        <p:txBody>
          <a:bodyPr wrap="square" lIns="0" tIns="0" rIns="0" bIns="0" rtlCol="0" anchor="t"/>
          <a:lstStyle/>
          <a:p>
            <a:pPr marL="0" indent="0" algn="l">
              <a:lnSpc>
                <a:spcPts val="2400"/>
              </a:lnSpc>
              <a:buNone/>
            </a:pPr>
            <a:r>
              <a:rPr lang="en-US" sz="1950" dirty="0">
                <a:solidFill>
                  <a:srgbClr val="4C4C4D"/>
                </a:solidFill>
                <a:latin typeface="Crimson Pro Semi Bold" pitchFamily="34" charset="0"/>
                <a:ea typeface="Crimson Pro Semi Bold" pitchFamily="34" charset="-122"/>
                <a:cs typeface="Crimson Pro Semi Bold" pitchFamily="34" charset="-120"/>
              </a:rPr>
              <a:t>Grade (A) KEPA Approved</a:t>
            </a:r>
            <a:endParaRPr lang="en-US" sz="1950" dirty="0"/>
          </a:p>
        </p:txBody>
      </p:sp>
      <p:sp>
        <p:nvSpPr>
          <p:cNvPr id="6" name="Text 4"/>
          <p:cNvSpPr/>
          <p:nvPr/>
        </p:nvSpPr>
        <p:spPr>
          <a:xfrm>
            <a:off x="992148" y="3309818"/>
            <a:ext cx="2566154" cy="1587698"/>
          </a:xfrm>
          <a:prstGeom prst="rect">
            <a:avLst/>
          </a:prstGeom>
          <a:noFill/>
          <a:ln/>
        </p:spPr>
        <p:txBody>
          <a:bodyPr wrap="square" lIns="0" tIns="0" rIns="0" bIns="0" rtlCol="0" anchor="t"/>
          <a:lstStyle/>
          <a:p>
            <a:pPr marL="0" indent="0" algn="l">
              <a:lnSpc>
                <a:spcPts val="2500"/>
              </a:lnSpc>
              <a:buNone/>
            </a:pPr>
            <a:r>
              <a:rPr lang="en-US" sz="1550" dirty="0">
                <a:solidFill>
                  <a:srgbClr val="4C4C4D"/>
                </a:solidFill>
                <a:latin typeface="Heebo" pitchFamily="34" charset="0"/>
                <a:ea typeface="Heebo" pitchFamily="34" charset="-122"/>
                <a:cs typeface="Heebo" pitchFamily="34" charset="-120"/>
              </a:rPr>
              <a:t>Highest level of environmental consultancy registration, qualified for all project types and complexities.</a:t>
            </a:r>
            <a:endParaRPr lang="en-US" sz="1550" dirty="0"/>
          </a:p>
        </p:txBody>
      </p:sp>
      <p:sp>
        <p:nvSpPr>
          <p:cNvPr id="7" name="Shape 5"/>
          <p:cNvSpPr/>
          <p:nvPr/>
        </p:nvSpPr>
        <p:spPr>
          <a:xfrm>
            <a:off x="4054435" y="2372082"/>
            <a:ext cx="3260765" cy="3041333"/>
          </a:xfrm>
          <a:prstGeom prst="rect">
            <a:avLst/>
          </a:prstGeom>
          <a:solidFill>
            <a:srgbClr val="F2EEEE"/>
          </a:solidFill>
          <a:ln/>
        </p:spPr>
      </p:sp>
      <p:sp>
        <p:nvSpPr>
          <p:cNvPr id="8" name="Shape 6"/>
          <p:cNvSpPr/>
          <p:nvPr/>
        </p:nvSpPr>
        <p:spPr>
          <a:xfrm>
            <a:off x="4054435" y="2372082"/>
            <a:ext cx="22860" cy="3041333"/>
          </a:xfrm>
          <a:prstGeom prst="roundRect">
            <a:avLst>
              <a:gd name="adj" fmla="val 130232"/>
            </a:avLst>
          </a:prstGeom>
          <a:solidFill>
            <a:srgbClr val="D8D4D4"/>
          </a:solidFill>
          <a:ln/>
        </p:spPr>
      </p:sp>
      <p:sp>
        <p:nvSpPr>
          <p:cNvPr id="9" name="Text 7"/>
          <p:cNvSpPr/>
          <p:nvPr/>
        </p:nvSpPr>
        <p:spPr>
          <a:xfrm>
            <a:off x="4550569" y="2570440"/>
            <a:ext cx="2268498" cy="620316"/>
          </a:xfrm>
          <a:prstGeom prst="rect">
            <a:avLst/>
          </a:prstGeom>
          <a:noFill/>
          <a:ln/>
        </p:spPr>
        <p:txBody>
          <a:bodyPr wrap="square" lIns="0" tIns="0" rIns="0" bIns="0" rtlCol="0" anchor="t"/>
          <a:lstStyle/>
          <a:p>
            <a:pPr marL="0" indent="0" algn="l">
              <a:lnSpc>
                <a:spcPts val="2400"/>
              </a:lnSpc>
              <a:buNone/>
            </a:pPr>
            <a:r>
              <a:rPr lang="en-US" sz="1950" dirty="0">
                <a:solidFill>
                  <a:srgbClr val="4C4C4D"/>
                </a:solidFill>
                <a:latin typeface="Crimson Pro Semi Bold" pitchFamily="34" charset="0"/>
                <a:ea typeface="Crimson Pro Semi Bold" pitchFamily="34" charset="-122"/>
                <a:cs typeface="Crimson Pro Semi Bold" pitchFamily="34" charset="-120"/>
              </a:rPr>
              <a:t>Former KEPA Leadership</a:t>
            </a:r>
            <a:endParaRPr lang="en-US" sz="1950" dirty="0"/>
          </a:p>
        </p:txBody>
      </p:sp>
      <p:sp>
        <p:nvSpPr>
          <p:cNvPr id="10" name="Text 8"/>
          <p:cNvSpPr/>
          <p:nvPr/>
        </p:nvSpPr>
        <p:spPr>
          <a:xfrm>
            <a:off x="4550569" y="3309818"/>
            <a:ext cx="2268498" cy="1905238"/>
          </a:xfrm>
          <a:prstGeom prst="rect">
            <a:avLst/>
          </a:prstGeom>
          <a:noFill/>
          <a:ln/>
        </p:spPr>
        <p:txBody>
          <a:bodyPr wrap="square" lIns="0" tIns="0" rIns="0" bIns="0" rtlCol="0" anchor="t"/>
          <a:lstStyle/>
          <a:p>
            <a:pPr marL="0" indent="0" algn="l">
              <a:lnSpc>
                <a:spcPts val="2500"/>
              </a:lnSpc>
              <a:buNone/>
            </a:pPr>
            <a:r>
              <a:rPr lang="en-US" sz="1550" dirty="0">
                <a:solidFill>
                  <a:srgbClr val="4C4C4D"/>
                </a:solidFill>
                <a:latin typeface="Heebo" pitchFamily="34" charset="0"/>
                <a:ea typeface="Heebo" pitchFamily="34" charset="-122"/>
                <a:cs typeface="Heebo" pitchFamily="34" charset="-120"/>
              </a:rPr>
              <a:t>Unique advantage of leadership team with direct KEPA authority experience and regulatory development expertise.</a:t>
            </a:r>
            <a:endParaRPr lang="en-US" sz="1550" dirty="0"/>
          </a:p>
        </p:txBody>
      </p:sp>
      <p:sp>
        <p:nvSpPr>
          <p:cNvPr id="11" name="Shape 9"/>
          <p:cNvSpPr/>
          <p:nvPr/>
        </p:nvSpPr>
        <p:spPr>
          <a:xfrm>
            <a:off x="3806428" y="3644682"/>
            <a:ext cx="496133" cy="496133"/>
          </a:xfrm>
          <a:prstGeom prst="roundRect">
            <a:avLst>
              <a:gd name="adj" fmla="val 6001"/>
            </a:avLst>
          </a:prstGeom>
          <a:solidFill>
            <a:srgbClr val="FFFFFF"/>
          </a:solidFill>
          <a:ln w="22860">
            <a:solidFill>
              <a:srgbClr val="D8D4D4"/>
            </a:solidFill>
            <a:prstDash val="solid"/>
          </a:ln>
        </p:spPr>
      </p:sp>
      <p:pic>
        <p:nvPicPr>
          <p:cNvPr id="12"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0491" y="3768626"/>
            <a:ext cx="248007" cy="248007"/>
          </a:xfrm>
          <a:prstGeom prst="rect">
            <a:avLst/>
          </a:prstGeom>
        </p:spPr>
      </p:pic>
      <p:sp>
        <p:nvSpPr>
          <p:cNvPr id="13" name="Shape 10"/>
          <p:cNvSpPr/>
          <p:nvPr/>
        </p:nvSpPr>
        <p:spPr>
          <a:xfrm>
            <a:off x="7315200" y="2372082"/>
            <a:ext cx="3260646" cy="3041333"/>
          </a:xfrm>
          <a:prstGeom prst="rect">
            <a:avLst/>
          </a:prstGeom>
          <a:solidFill>
            <a:srgbClr val="F2EEEE"/>
          </a:solidFill>
          <a:ln/>
        </p:spPr>
      </p:sp>
      <p:sp>
        <p:nvSpPr>
          <p:cNvPr id="14" name="Shape 11"/>
          <p:cNvSpPr/>
          <p:nvPr/>
        </p:nvSpPr>
        <p:spPr>
          <a:xfrm>
            <a:off x="7315200" y="2372082"/>
            <a:ext cx="22860" cy="3041333"/>
          </a:xfrm>
          <a:prstGeom prst="roundRect">
            <a:avLst>
              <a:gd name="adj" fmla="val 130232"/>
            </a:avLst>
          </a:prstGeom>
          <a:solidFill>
            <a:srgbClr val="D8D4D4"/>
          </a:solidFill>
          <a:ln/>
        </p:spPr>
      </p:sp>
      <p:sp>
        <p:nvSpPr>
          <p:cNvPr id="15" name="Text 12"/>
          <p:cNvSpPr/>
          <p:nvPr/>
        </p:nvSpPr>
        <p:spPr>
          <a:xfrm>
            <a:off x="7811333" y="2570440"/>
            <a:ext cx="2268379" cy="620316"/>
          </a:xfrm>
          <a:prstGeom prst="rect">
            <a:avLst/>
          </a:prstGeom>
          <a:noFill/>
          <a:ln/>
        </p:spPr>
        <p:txBody>
          <a:bodyPr wrap="square" lIns="0" tIns="0" rIns="0" bIns="0" rtlCol="0" anchor="t"/>
          <a:lstStyle/>
          <a:p>
            <a:pPr marL="0" indent="0" algn="l">
              <a:lnSpc>
                <a:spcPts val="2400"/>
              </a:lnSpc>
              <a:buNone/>
            </a:pPr>
            <a:r>
              <a:rPr lang="en-US" sz="1950" dirty="0">
                <a:solidFill>
                  <a:srgbClr val="4C4C4D"/>
                </a:solidFill>
                <a:latin typeface="Crimson Pro Semi Bold" pitchFamily="34" charset="0"/>
                <a:ea typeface="Crimson Pro Semi Bold" pitchFamily="34" charset="-122"/>
                <a:cs typeface="Crimson Pro Semi Bold" pitchFamily="34" charset="-120"/>
              </a:rPr>
              <a:t>Deep Regulatory Knowledge</a:t>
            </a:r>
            <a:endParaRPr lang="en-US" sz="1950" dirty="0"/>
          </a:p>
        </p:txBody>
      </p:sp>
      <p:sp>
        <p:nvSpPr>
          <p:cNvPr id="16" name="Text 13"/>
          <p:cNvSpPr/>
          <p:nvPr/>
        </p:nvSpPr>
        <p:spPr>
          <a:xfrm>
            <a:off x="7811333" y="3309818"/>
            <a:ext cx="2268379" cy="1587698"/>
          </a:xfrm>
          <a:prstGeom prst="rect">
            <a:avLst/>
          </a:prstGeom>
          <a:noFill/>
          <a:ln/>
        </p:spPr>
        <p:txBody>
          <a:bodyPr wrap="square" lIns="0" tIns="0" rIns="0" bIns="0" rtlCol="0" anchor="t"/>
          <a:lstStyle/>
          <a:p>
            <a:pPr marL="0" indent="0" algn="l">
              <a:lnSpc>
                <a:spcPts val="2500"/>
              </a:lnSpc>
              <a:buNone/>
            </a:pPr>
            <a:r>
              <a:rPr lang="en-US" sz="1550" dirty="0">
                <a:solidFill>
                  <a:srgbClr val="4C4C4D"/>
                </a:solidFill>
                <a:latin typeface="Heebo" pitchFamily="34" charset="0"/>
                <a:ea typeface="Heebo" pitchFamily="34" charset="-122"/>
                <a:cs typeface="Heebo" pitchFamily="34" charset="-120"/>
              </a:rPr>
              <a:t>Unmatched understanding of Kuwait's environmental laws, regulations, and enforcement practices.</a:t>
            </a:r>
            <a:endParaRPr lang="en-US" sz="1550" dirty="0"/>
          </a:p>
        </p:txBody>
      </p:sp>
      <p:sp>
        <p:nvSpPr>
          <p:cNvPr id="17" name="Shape 14"/>
          <p:cNvSpPr/>
          <p:nvPr/>
        </p:nvSpPr>
        <p:spPr>
          <a:xfrm>
            <a:off x="7067193" y="3644682"/>
            <a:ext cx="496133" cy="496133"/>
          </a:xfrm>
          <a:prstGeom prst="roundRect">
            <a:avLst>
              <a:gd name="adj" fmla="val 6001"/>
            </a:avLst>
          </a:prstGeom>
          <a:solidFill>
            <a:srgbClr val="FFFFFF"/>
          </a:solidFill>
          <a:ln w="22860">
            <a:solidFill>
              <a:srgbClr val="D8D4D4"/>
            </a:solidFill>
            <a:prstDash val="solid"/>
          </a:ln>
        </p:spPr>
      </p:sp>
      <p:pic>
        <p:nvPicPr>
          <p:cNvPr id="18"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91256" y="3768626"/>
            <a:ext cx="248007" cy="248007"/>
          </a:xfrm>
          <a:prstGeom prst="rect">
            <a:avLst/>
          </a:prstGeom>
        </p:spPr>
      </p:pic>
      <p:sp>
        <p:nvSpPr>
          <p:cNvPr id="19" name="Shape 15"/>
          <p:cNvSpPr/>
          <p:nvPr/>
        </p:nvSpPr>
        <p:spPr>
          <a:xfrm>
            <a:off x="10575846" y="2372082"/>
            <a:ext cx="3260765" cy="3041333"/>
          </a:xfrm>
          <a:prstGeom prst="rect">
            <a:avLst/>
          </a:prstGeom>
          <a:solidFill>
            <a:srgbClr val="F2EEEE"/>
          </a:solidFill>
          <a:ln/>
        </p:spPr>
      </p:sp>
      <p:sp>
        <p:nvSpPr>
          <p:cNvPr id="20" name="Shape 16"/>
          <p:cNvSpPr/>
          <p:nvPr/>
        </p:nvSpPr>
        <p:spPr>
          <a:xfrm>
            <a:off x="10575846" y="2372082"/>
            <a:ext cx="22860" cy="3041333"/>
          </a:xfrm>
          <a:prstGeom prst="roundRect">
            <a:avLst>
              <a:gd name="adj" fmla="val 130232"/>
            </a:avLst>
          </a:prstGeom>
          <a:solidFill>
            <a:srgbClr val="D8D4D4"/>
          </a:solidFill>
          <a:ln/>
        </p:spPr>
      </p:sp>
      <p:sp>
        <p:nvSpPr>
          <p:cNvPr id="21" name="Text 17"/>
          <p:cNvSpPr/>
          <p:nvPr/>
        </p:nvSpPr>
        <p:spPr>
          <a:xfrm>
            <a:off x="11071979" y="2570440"/>
            <a:ext cx="2566273" cy="620316"/>
          </a:xfrm>
          <a:prstGeom prst="rect">
            <a:avLst/>
          </a:prstGeom>
          <a:noFill/>
          <a:ln/>
        </p:spPr>
        <p:txBody>
          <a:bodyPr wrap="square" lIns="0" tIns="0" rIns="0" bIns="0" rtlCol="0" anchor="t"/>
          <a:lstStyle/>
          <a:p>
            <a:pPr marL="0" indent="0" algn="l">
              <a:lnSpc>
                <a:spcPts val="2400"/>
              </a:lnSpc>
              <a:buNone/>
            </a:pPr>
            <a:r>
              <a:rPr lang="en-US" sz="1950" dirty="0">
                <a:solidFill>
                  <a:srgbClr val="4C4C4D"/>
                </a:solidFill>
                <a:latin typeface="Crimson Pro Semi Bold" pitchFamily="34" charset="0"/>
                <a:ea typeface="Crimson Pro Semi Bold" pitchFamily="34" charset="-122"/>
                <a:cs typeface="Crimson Pro Semi Bold" pitchFamily="34" charset="-120"/>
              </a:rPr>
              <a:t>Multidisciplinary Expertise</a:t>
            </a:r>
            <a:endParaRPr lang="en-US" sz="1950" dirty="0"/>
          </a:p>
        </p:txBody>
      </p:sp>
      <p:sp>
        <p:nvSpPr>
          <p:cNvPr id="22" name="Text 18"/>
          <p:cNvSpPr/>
          <p:nvPr/>
        </p:nvSpPr>
        <p:spPr>
          <a:xfrm>
            <a:off x="11071979" y="3309818"/>
            <a:ext cx="2566273" cy="1587698"/>
          </a:xfrm>
          <a:prstGeom prst="rect">
            <a:avLst/>
          </a:prstGeom>
          <a:noFill/>
          <a:ln/>
        </p:spPr>
        <p:txBody>
          <a:bodyPr wrap="square" lIns="0" tIns="0" rIns="0" bIns="0" rtlCol="0" anchor="t"/>
          <a:lstStyle/>
          <a:p>
            <a:pPr marL="0" indent="0" algn="l">
              <a:lnSpc>
                <a:spcPts val="2500"/>
              </a:lnSpc>
              <a:buNone/>
            </a:pPr>
            <a:r>
              <a:rPr lang="en-US" sz="1550" dirty="0">
                <a:solidFill>
                  <a:srgbClr val="4C4C4D"/>
                </a:solidFill>
                <a:latin typeface="Heebo" pitchFamily="34" charset="0"/>
                <a:ea typeface="Heebo" pitchFamily="34" charset="-122"/>
                <a:cs typeface="Heebo" pitchFamily="34" charset="-120"/>
              </a:rPr>
              <a:t>Comprehensive team covering all environmental disciplines from assessment through implementation and monitoring.</a:t>
            </a:r>
            <a:endParaRPr lang="en-US" sz="1550" dirty="0"/>
          </a:p>
        </p:txBody>
      </p:sp>
      <p:sp>
        <p:nvSpPr>
          <p:cNvPr id="23" name="Shape 19"/>
          <p:cNvSpPr/>
          <p:nvPr/>
        </p:nvSpPr>
        <p:spPr>
          <a:xfrm>
            <a:off x="10327838" y="3644682"/>
            <a:ext cx="496133" cy="496133"/>
          </a:xfrm>
          <a:prstGeom prst="roundRect">
            <a:avLst>
              <a:gd name="adj" fmla="val 6001"/>
            </a:avLst>
          </a:prstGeom>
          <a:solidFill>
            <a:srgbClr val="FFFFFF"/>
          </a:solidFill>
          <a:ln w="22860">
            <a:solidFill>
              <a:srgbClr val="D8D4D4"/>
            </a:solidFill>
            <a:prstDash val="solid"/>
          </a:ln>
        </p:spPr>
      </p:sp>
      <p:pic>
        <p:nvPicPr>
          <p:cNvPr id="24"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51902" y="3768626"/>
            <a:ext cx="248007" cy="248007"/>
          </a:xfrm>
          <a:prstGeom prst="rect">
            <a:avLst/>
          </a:prstGeom>
        </p:spPr>
      </p:pic>
      <p:sp>
        <p:nvSpPr>
          <p:cNvPr id="25" name="Shape 20"/>
          <p:cNvSpPr/>
          <p:nvPr/>
        </p:nvSpPr>
        <p:spPr>
          <a:xfrm>
            <a:off x="793790" y="5413415"/>
            <a:ext cx="6521410" cy="1461016"/>
          </a:xfrm>
          <a:prstGeom prst="rect">
            <a:avLst/>
          </a:prstGeom>
          <a:solidFill>
            <a:srgbClr val="F2EEEE"/>
          </a:solidFill>
          <a:ln/>
        </p:spPr>
      </p:sp>
      <p:sp>
        <p:nvSpPr>
          <p:cNvPr id="26" name="Shape 21"/>
          <p:cNvSpPr/>
          <p:nvPr/>
        </p:nvSpPr>
        <p:spPr>
          <a:xfrm>
            <a:off x="793790" y="5413415"/>
            <a:ext cx="6521410" cy="22860"/>
          </a:xfrm>
          <a:prstGeom prst="roundRect">
            <a:avLst>
              <a:gd name="adj" fmla="val 130232"/>
            </a:avLst>
          </a:prstGeom>
          <a:solidFill>
            <a:srgbClr val="D8D4D4"/>
          </a:solidFill>
          <a:ln/>
        </p:spPr>
      </p:sp>
      <p:sp>
        <p:nvSpPr>
          <p:cNvPr id="27" name="Text 22"/>
          <p:cNvSpPr/>
          <p:nvPr/>
        </p:nvSpPr>
        <p:spPr>
          <a:xfrm>
            <a:off x="992148" y="561177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D"/>
                </a:solidFill>
                <a:latin typeface="Crimson Pro Semi Bold" pitchFamily="34" charset="0"/>
                <a:ea typeface="Crimson Pro Semi Bold" pitchFamily="34" charset="-122"/>
                <a:cs typeface="Crimson Pro Semi Bold" pitchFamily="34" charset="-120"/>
              </a:rPr>
              <a:t>Proven Track Record</a:t>
            </a:r>
            <a:endParaRPr lang="en-US" sz="1950" dirty="0"/>
          </a:p>
        </p:txBody>
      </p:sp>
      <p:sp>
        <p:nvSpPr>
          <p:cNvPr id="28" name="Text 23"/>
          <p:cNvSpPr/>
          <p:nvPr/>
        </p:nvSpPr>
        <p:spPr>
          <a:xfrm>
            <a:off x="992148" y="6040993"/>
            <a:ext cx="5826919" cy="635079"/>
          </a:xfrm>
          <a:prstGeom prst="rect">
            <a:avLst/>
          </a:prstGeom>
          <a:noFill/>
          <a:ln/>
        </p:spPr>
        <p:txBody>
          <a:bodyPr wrap="square" lIns="0" tIns="0" rIns="0" bIns="0" rtlCol="0" anchor="t"/>
          <a:lstStyle/>
          <a:p>
            <a:pPr marL="0" indent="0" algn="l">
              <a:lnSpc>
                <a:spcPts val="2500"/>
              </a:lnSpc>
              <a:buNone/>
            </a:pPr>
            <a:r>
              <a:rPr lang="en-US" sz="1550" dirty="0">
                <a:solidFill>
                  <a:srgbClr val="4C4C4D"/>
                </a:solidFill>
                <a:latin typeface="Heebo" pitchFamily="34" charset="0"/>
                <a:ea typeface="Heebo" pitchFamily="34" charset="-122"/>
                <a:cs typeface="Heebo" pitchFamily="34" charset="-120"/>
              </a:rPr>
              <a:t>Extensive portfolio serving government, industrial, and commercial sectors with consistent excellence.</a:t>
            </a:r>
            <a:endParaRPr lang="en-US" sz="1550" dirty="0"/>
          </a:p>
        </p:txBody>
      </p:sp>
      <p:sp>
        <p:nvSpPr>
          <p:cNvPr id="29" name="Shape 24"/>
          <p:cNvSpPr/>
          <p:nvPr/>
        </p:nvSpPr>
        <p:spPr>
          <a:xfrm>
            <a:off x="7315200" y="5413415"/>
            <a:ext cx="6521410" cy="1461016"/>
          </a:xfrm>
          <a:prstGeom prst="rect">
            <a:avLst/>
          </a:prstGeom>
          <a:solidFill>
            <a:srgbClr val="F2EEEE"/>
          </a:solidFill>
          <a:ln/>
        </p:spPr>
      </p:sp>
      <p:sp>
        <p:nvSpPr>
          <p:cNvPr id="30" name="Shape 25"/>
          <p:cNvSpPr/>
          <p:nvPr/>
        </p:nvSpPr>
        <p:spPr>
          <a:xfrm>
            <a:off x="7315200" y="5413415"/>
            <a:ext cx="22860" cy="1461016"/>
          </a:xfrm>
          <a:prstGeom prst="roundRect">
            <a:avLst>
              <a:gd name="adj" fmla="val 130232"/>
            </a:avLst>
          </a:prstGeom>
          <a:solidFill>
            <a:srgbClr val="D8D4D4"/>
          </a:solidFill>
          <a:ln/>
        </p:spPr>
      </p:sp>
      <p:sp>
        <p:nvSpPr>
          <p:cNvPr id="31" name="Shape 26"/>
          <p:cNvSpPr/>
          <p:nvPr/>
        </p:nvSpPr>
        <p:spPr>
          <a:xfrm>
            <a:off x="7315200" y="5413415"/>
            <a:ext cx="6521410" cy="22860"/>
          </a:xfrm>
          <a:prstGeom prst="roundRect">
            <a:avLst>
              <a:gd name="adj" fmla="val 130232"/>
            </a:avLst>
          </a:prstGeom>
          <a:solidFill>
            <a:srgbClr val="D8D4D4"/>
          </a:solidFill>
          <a:ln/>
        </p:spPr>
      </p:sp>
      <p:sp>
        <p:nvSpPr>
          <p:cNvPr id="32" name="Text 27"/>
          <p:cNvSpPr/>
          <p:nvPr/>
        </p:nvSpPr>
        <p:spPr>
          <a:xfrm>
            <a:off x="7811333" y="561177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D"/>
                </a:solidFill>
                <a:latin typeface="Crimson Pro Semi Bold" pitchFamily="34" charset="0"/>
                <a:ea typeface="Crimson Pro Semi Bold" pitchFamily="34" charset="-122"/>
                <a:cs typeface="Crimson Pro Semi Bold" pitchFamily="34" charset="-120"/>
              </a:rPr>
              <a:t>Compliance Focus</a:t>
            </a:r>
            <a:endParaRPr lang="en-US" sz="1950" dirty="0"/>
          </a:p>
        </p:txBody>
      </p:sp>
      <p:sp>
        <p:nvSpPr>
          <p:cNvPr id="33" name="Text 28"/>
          <p:cNvSpPr/>
          <p:nvPr/>
        </p:nvSpPr>
        <p:spPr>
          <a:xfrm>
            <a:off x="7811333" y="6040993"/>
            <a:ext cx="5826919" cy="635079"/>
          </a:xfrm>
          <a:prstGeom prst="rect">
            <a:avLst/>
          </a:prstGeom>
          <a:noFill/>
          <a:ln/>
        </p:spPr>
        <p:txBody>
          <a:bodyPr wrap="square" lIns="0" tIns="0" rIns="0" bIns="0" rtlCol="0" anchor="t"/>
          <a:lstStyle/>
          <a:p>
            <a:pPr marL="0" indent="0" algn="l">
              <a:lnSpc>
                <a:spcPts val="2500"/>
              </a:lnSpc>
              <a:buNone/>
            </a:pPr>
            <a:r>
              <a:rPr lang="en-US" sz="1550" dirty="0">
                <a:solidFill>
                  <a:srgbClr val="4C4C4D"/>
                </a:solidFill>
                <a:latin typeface="Heebo" pitchFamily="34" charset="0"/>
                <a:ea typeface="Heebo" pitchFamily="34" charset="-122"/>
                <a:cs typeface="Heebo" pitchFamily="34" charset="-120"/>
              </a:rPr>
              <a:t>Proactive approach ensuring full regulatory compliance and comprehensive risk mitigation for client operations.</a:t>
            </a:r>
            <a:endParaRPr lang="en-US" sz="1550" dirty="0"/>
          </a:p>
        </p:txBody>
      </p:sp>
      <p:sp>
        <p:nvSpPr>
          <p:cNvPr id="34" name="Shape 29"/>
          <p:cNvSpPr/>
          <p:nvPr/>
        </p:nvSpPr>
        <p:spPr>
          <a:xfrm>
            <a:off x="7067193" y="5895796"/>
            <a:ext cx="496133" cy="496133"/>
          </a:xfrm>
          <a:prstGeom prst="roundRect">
            <a:avLst>
              <a:gd name="adj" fmla="val 6001"/>
            </a:avLst>
          </a:prstGeom>
          <a:solidFill>
            <a:srgbClr val="FFFFFF"/>
          </a:solidFill>
          <a:ln w="22860">
            <a:solidFill>
              <a:srgbClr val="D8D4D4"/>
            </a:solidFill>
            <a:prstDash val="solid"/>
          </a:ln>
        </p:spPr>
      </p:sp>
      <p:pic>
        <p:nvPicPr>
          <p:cNvPr id="35"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91256" y="6019740"/>
            <a:ext cx="248007" cy="24800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93790" y="1698188"/>
            <a:ext cx="5245775" cy="620078"/>
          </a:xfrm>
          <a:prstGeom prst="rect">
            <a:avLst/>
          </a:prstGeom>
          <a:noFill/>
          <a:ln/>
        </p:spPr>
        <p:txBody>
          <a:bodyPr wrap="none" lIns="0" tIns="0" rIns="0" bIns="0" rtlCol="0" anchor="t"/>
          <a:lstStyle/>
          <a:p>
            <a:pPr marL="0" indent="0" algn="l">
              <a:lnSpc>
                <a:spcPts val="4850"/>
              </a:lnSpc>
              <a:buNone/>
            </a:pPr>
            <a:r>
              <a:rPr lang="en-US" sz="3900" dirty="0">
                <a:solidFill>
                  <a:srgbClr val="152D47"/>
                </a:solidFill>
                <a:latin typeface="Crimson Pro Semi Bold" pitchFamily="34" charset="0"/>
                <a:ea typeface="Crimson Pro Semi Bold" pitchFamily="34" charset="-122"/>
                <a:cs typeface="Crimson Pro Semi Bold" pitchFamily="34" charset="-120"/>
              </a:rPr>
              <a:t>Our Commitments to You</a:t>
            </a:r>
            <a:endParaRPr lang="en-US" sz="3900" dirty="0"/>
          </a:p>
        </p:txBody>
      </p:sp>
      <p:pic>
        <p:nvPicPr>
          <p:cNvPr id="3" name="Image 0" descr="preencoded.png"/>
          <p:cNvPicPr>
            <a:picLocks noChangeAspect="1"/>
          </p:cNvPicPr>
          <p:nvPr/>
        </p:nvPicPr>
        <p:blipFill>
          <a:blip r:embed="rId3"/>
          <a:stretch>
            <a:fillRect/>
          </a:stretch>
        </p:blipFill>
        <p:spPr>
          <a:xfrm>
            <a:off x="11622881" y="821888"/>
            <a:ext cx="2125980" cy="876300"/>
          </a:xfrm>
          <a:prstGeom prst="rect">
            <a:avLst/>
          </a:prstGeom>
        </p:spPr>
      </p:pic>
      <p:sp>
        <p:nvSpPr>
          <p:cNvPr id="4" name="Shape 1"/>
          <p:cNvSpPr/>
          <p:nvPr/>
        </p:nvSpPr>
        <p:spPr>
          <a:xfrm>
            <a:off x="793790" y="3045857"/>
            <a:ext cx="3111937" cy="3683794"/>
          </a:xfrm>
          <a:prstGeom prst="roundRect">
            <a:avLst>
              <a:gd name="adj" fmla="val 15307"/>
            </a:avLst>
          </a:prstGeom>
          <a:solidFill>
            <a:srgbClr val="F2EEEE"/>
          </a:solidFill>
          <a:ln/>
        </p:spPr>
      </p:sp>
      <p:sp>
        <p:nvSpPr>
          <p:cNvPr id="5" name="Text 2"/>
          <p:cNvSpPr/>
          <p:nvPr/>
        </p:nvSpPr>
        <p:spPr>
          <a:xfrm>
            <a:off x="992148" y="324421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D"/>
                </a:solidFill>
                <a:latin typeface="Crimson Pro Semi Bold" pitchFamily="34" charset="0"/>
                <a:ea typeface="Crimson Pro Semi Bold" pitchFamily="34" charset="-122"/>
                <a:cs typeface="Crimson Pro Semi Bold" pitchFamily="34" charset="-120"/>
              </a:rPr>
              <a:t>Client Satisfaction</a:t>
            </a:r>
            <a:endParaRPr lang="en-US" sz="1950" dirty="0"/>
          </a:p>
        </p:txBody>
      </p:sp>
      <p:sp>
        <p:nvSpPr>
          <p:cNvPr id="6" name="Text 3"/>
          <p:cNvSpPr/>
          <p:nvPr/>
        </p:nvSpPr>
        <p:spPr>
          <a:xfrm>
            <a:off x="992148" y="3673435"/>
            <a:ext cx="2715220" cy="2540318"/>
          </a:xfrm>
          <a:prstGeom prst="rect">
            <a:avLst/>
          </a:prstGeom>
          <a:noFill/>
          <a:ln/>
        </p:spPr>
        <p:txBody>
          <a:bodyPr wrap="square" lIns="0" tIns="0" rIns="0" bIns="0" rtlCol="0" anchor="t"/>
          <a:lstStyle/>
          <a:p>
            <a:pPr marL="0" indent="0">
              <a:lnSpc>
                <a:spcPts val="2500"/>
              </a:lnSpc>
              <a:buNone/>
            </a:pPr>
            <a:r>
              <a:rPr lang="en-US" sz="1550" dirty="0">
                <a:solidFill>
                  <a:srgbClr val="4C4C4D"/>
                </a:solidFill>
                <a:latin typeface="Heebo" pitchFamily="34" charset="0"/>
                <a:ea typeface="Heebo" pitchFamily="34" charset="-122"/>
                <a:cs typeface="Heebo" pitchFamily="34" charset="-120"/>
              </a:rPr>
              <a:t>We measure success by your satisfaction. Every project receives dedicated attention, responsive communication, and solutions tailored to your specific needs and constraints. Your success is our success.</a:t>
            </a:r>
            <a:endParaRPr lang="en-US" sz="1550" dirty="0"/>
          </a:p>
        </p:txBody>
      </p:sp>
      <p:sp>
        <p:nvSpPr>
          <p:cNvPr id="7" name="Shape 4"/>
          <p:cNvSpPr/>
          <p:nvPr/>
        </p:nvSpPr>
        <p:spPr>
          <a:xfrm>
            <a:off x="4104084" y="3045857"/>
            <a:ext cx="3111937" cy="3683794"/>
          </a:xfrm>
          <a:prstGeom prst="roundRect">
            <a:avLst>
              <a:gd name="adj" fmla="val 15307"/>
            </a:avLst>
          </a:prstGeom>
          <a:solidFill>
            <a:srgbClr val="F2EEEE"/>
          </a:solidFill>
          <a:ln/>
        </p:spPr>
      </p:sp>
      <p:sp>
        <p:nvSpPr>
          <p:cNvPr id="8" name="Text 5"/>
          <p:cNvSpPr/>
          <p:nvPr/>
        </p:nvSpPr>
        <p:spPr>
          <a:xfrm>
            <a:off x="4302443" y="324421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D"/>
                </a:solidFill>
                <a:latin typeface="Crimson Pro Semi Bold" pitchFamily="34" charset="0"/>
                <a:ea typeface="Crimson Pro Semi Bold" pitchFamily="34" charset="-122"/>
                <a:cs typeface="Crimson Pro Semi Bold" pitchFamily="34" charset="-120"/>
              </a:rPr>
              <a:t>Industry Recognition</a:t>
            </a:r>
            <a:endParaRPr lang="en-US" sz="1950" dirty="0"/>
          </a:p>
        </p:txBody>
      </p:sp>
      <p:sp>
        <p:nvSpPr>
          <p:cNvPr id="9" name="Text 6"/>
          <p:cNvSpPr/>
          <p:nvPr/>
        </p:nvSpPr>
        <p:spPr>
          <a:xfrm>
            <a:off x="4302443" y="3673435"/>
            <a:ext cx="2715220" cy="2857857"/>
          </a:xfrm>
          <a:prstGeom prst="rect">
            <a:avLst/>
          </a:prstGeom>
          <a:noFill/>
          <a:ln/>
        </p:spPr>
        <p:txBody>
          <a:bodyPr wrap="square" lIns="0" tIns="0" rIns="0" bIns="0" rtlCol="0" anchor="t"/>
          <a:lstStyle/>
          <a:p>
            <a:pPr marL="0" indent="0" algn="l">
              <a:lnSpc>
                <a:spcPts val="2500"/>
              </a:lnSpc>
              <a:buNone/>
            </a:pPr>
            <a:r>
              <a:rPr lang="en-US" sz="1550" dirty="0">
                <a:solidFill>
                  <a:srgbClr val="4C4C4D"/>
                </a:solidFill>
                <a:latin typeface="Heebo" pitchFamily="34" charset="0"/>
                <a:ea typeface="Heebo" pitchFamily="34" charset="-122"/>
                <a:cs typeface="Heebo" pitchFamily="34" charset="-120"/>
              </a:rPr>
              <a:t>We maintain our position as Kuwait's leading environmental consultancy through continuous innovation, professional development, and delivery of results that set industry benchmarks for quality and compliance.</a:t>
            </a:r>
            <a:endParaRPr lang="en-US" sz="1550" dirty="0"/>
          </a:p>
        </p:txBody>
      </p:sp>
      <p:sp>
        <p:nvSpPr>
          <p:cNvPr id="10" name="Shape 7"/>
          <p:cNvSpPr/>
          <p:nvPr/>
        </p:nvSpPr>
        <p:spPr>
          <a:xfrm>
            <a:off x="7414379" y="3045857"/>
            <a:ext cx="3111937" cy="3683794"/>
          </a:xfrm>
          <a:prstGeom prst="roundRect">
            <a:avLst>
              <a:gd name="adj" fmla="val 15307"/>
            </a:avLst>
          </a:prstGeom>
          <a:solidFill>
            <a:srgbClr val="F2EEEE"/>
          </a:solidFill>
          <a:ln/>
        </p:spPr>
      </p:sp>
      <p:sp>
        <p:nvSpPr>
          <p:cNvPr id="11" name="Text 8"/>
          <p:cNvSpPr/>
          <p:nvPr/>
        </p:nvSpPr>
        <p:spPr>
          <a:xfrm>
            <a:off x="7612737" y="3244215"/>
            <a:ext cx="2715220" cy="620316"/>
          </a:xfrm>
          <a:prstGeom prst="rect">
            <a:avLst/>
          </a:prstGeom>
          <a:noFill/>
          <a:ln/>
        </p:spPr>
        <p:txBody>
          <a:bodyPr wrap="square" lIns="0" tIns="0" rIns="0" bIns="0" rtlCol="0" anchor="t"/>
          <a:lstStyle/>
          <a:p>
            <a:pPr marL="0" indent="0" algn="l">
              <a:lnSpc>
                <a:spcPts val="2400"/>
              </a:lnSpc>
              <a:buNone/>
            </a:pPr>
            <a:r>
              <a:rPr lang="en-US" sz="1950" dirty="0">
                <a:solidFill>
                  <a:srgbClr val="4C4C4D"/>
                </a:solidFill>
                <a:latin typeface="Crimson Pro Semi Bold" pitchFamily="34" charset="0"/>
                <a:ea typeface="Crimson Pro Semi Bold" pitchFamily="34" charset="-122"/>
                <a:cs typeface="Crimson Pro Semi Bold" pitchFamily="34" charset="-120"/>
              </a:rPr>
              <a:t>Unwavering Professionalism</a:t>
            </a:r>
            <a:endParaRPr lang="en-US" sz="1950" dirty="0"/>
          </a:p>
        </p:txBody>
      </p:sp>
      <p:sp>
        <p:nvSpPr>
          <p:cNvPr id="12" name="Text 9"/>
          <p:cNvSpPr/>
          <p:nvPr/>
        </p:nvSpPr>
        <p:spPr>
          <a:xfrm>
            <a:off x="7612737" y="3983593"/>
            <a:ext cx="2715220" cy="2540318"/>
          </a:xfrm>
          <a:prstGeom prst="rect">
            <a:avLst/>
          </a:prstGeom>
          <a:noFill/>
          <a:ln/>
        </p:spPr>
        <p:txBody>
          <a:bodyPr wrap="square" lIns="0" tIns="0" rIns="0" bIns="0" rtlCol="0" anchor="t"/>
          <a:lstStyle/>
          <a:p>
            <a:pPr marL="0" indent="0" algn="l">
              <a:lnSpc>
                <a:spcPts val="2500"/>
              </a:lnSpc>
              <a:buNone/>
            </a:pPr>
            <a:r>
              <a:rPr lang="en-US" sz="1550" dirty="0">
                <a:solidFill>
                  <a:srgbClr val="4C4C4D"/>
                </a:solidFill>
                <a:latin typeface="Heebo" pitchFamily="34" charset="0"/>
                <a:ea typeface="Heebo" pitchFamily="34" charset="-122"/>
                <a:cs typeface="Heebo" pitchFamily="34" charset="-120"/>
              </a:rPr>
              <a:t>Our work reflects the highest standards of professional ethics, technical competence, and integrity. We deliver honest assessments, practical recommendations, and transparent reporting you can trust.</a:t>
            </a:r>
            <a:endParaRPr lang="en-US" sz="1550" dirty="0"/>
          </a:p>
        </p:txBody>
      </p:sp>
      <p:sp>
        <p:nvSpPr>
          <p:cNvPr id="13" name="Shape 10"/>
          <p:cNvSpPr/>
          <p:nvPr/>
        </p:nvSpPr>
        <p:spPr>
          <a:xfrm>
            <a:off x="10724674" y="3045857"/>
            <a:ext cx="3111937" cy="3683794"/>
          </a:xfrm>
          <a:prstGeom prst="roundRect">
            <a:avLst>
              <a:gd name="adj" fmla="val 15307"/>
            </a:avLst>
          </a:prstGeom>
          <a:solidFill>
            <a:srgbClr val="F2EEEE"/>
          </a:solidFill>
          <a:ln/>
        </p:spPr>
      </p:sp>
      <p:sp>
        <p:nvSpPr>
          <p:cNvPr id="14" name="Text 11"/>
          <p:cNvSpPr/>
          <p:nvPr/>
        </p:nvSpPr>
        <p:spPr>
          <a:xfrm>
            <a:off x="10923032" y="3244215"/>
            <a:ext cx="2680216" cy="310158"/>
          </a:xfrm>
          <a:prstGeom prst="rect">
            <a:avLst/>
          </a:prstGeom>
          <a:noFill/>
          <a:ln/>
        </p:spPr>
        <p:txBody>
          <a:bodyPr wrap="none" lIns="0" tIns="0" rIns="0" bIns="0" rtlCol="0" anchor="t"/>
          <a:lstStyle/>
          <a:p>
            <a:pPr marL="0" indent="0" algn="l">
              <a:lnSpc>
                <a:spcPts val="2400"/>
              </a:lnSpc>
              <a:buNone/>
            </a:pPr>
            <a:r>
              <a:rPr lang="en-US" sz="1950" dirty="0">
                <a:solidFill>
                  <a:srgbClr val="4C4C4D"/>
                </a:solidFill>
                <a:latin typeface="Crimson Pro Semi Bold" pitchFamily="34" charset="0"/>
                <a:ea typeface="Crimson Pro Semi Bold" pitchFamily="34" charset="-122"/>
                <a:cs typeface="Crimson Pro Semi Bold" pitchFamily="34" charset="-120"/>
              </a:rPr>
              <a:t>Environmental Excellence</a:t>
            </a:r>
            <a:endParaRPr lang="en-US" sz="1950" dirty="0"/>
          </a:p>
        </p:txBody>
      </p:sp>
      <p:sp>
        <p:nvSpPr>
          <p:cNvPr id="15" name="Text 12"/>
          <p:cNvSpPr/>
          <p:nvPr/>
        </p:nvSpPr>
        <p:spPr>
          <a:xfrm>
            <a:off x="10923032" y="3673435"/>
            <a:ext cx="2715220" cy="2857857"/>
          </a:xfrm>
          <a:prstGeom prst="rect">
            <a:avLst/>
          </a:prstGeom>
          <a:noFill/>
          <a:ln/>
        </p:spPr>
        <p:txBody>
          <a:bodyPr wrap="square" lIns="0" tIns="0" rIns="0" bIns="0" rtlCol="0" anchor="t"/>
          <a:lstStyle/>
          <a:p>
            <a:pPr marL="0" indent="0" algn="l">
              <a:lnSpc>
                <a:spcPts val="2500"/>
              </a:lnSpc>
              <a:buNone/>
            </a:pPr>
            <a:r>
              <a:rPr lang="en-US" sz="1550" dirty="0">
                <a:solidFill>
                  <a:srgbClr val="4C4C4D"/>
                </a:solidFill>
                <a:latin typeface="Heebo" pitchFamily="34" charset="0"/>
                <a:ea typeface="Heebo" pitchFamily="34" charset="-122"/>
                <a:cs typeface="Heebo" pitchFamily="34" charset="-120"/>
              </a:rPr>
              <a:t>We are passionate advocates for environmental protection. Our solutions balance regulatory compliance with practical implementation, economic viability, and genuine environmental benefit for Kuwait and future generations.</a:t>
            </a:r>
            <a:endParaRPr lang="en-US" sz="15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3" name="Text 0"/>
          <p:cNvSpPr/>
          <p:nvPr/>
        </p:nvSpPr>
        <p:spPr>
          <a:xfrm>
            <a:off x="793790" y="2531626"/>
            <a:ext cx="5948243" cy="1711642"/>
          </a:xfrm>
          <a:prstGeom prst="rect">
            <a:avLst/>
          </a:prstGeom>
          <a:noFill/>
          <a:ln/>
        </p:spPr>
        <p:txBody>
          <a:bodyPr wrap="square" lIns="0" tIns="0" rIns="0" bIns="0" rtlCol="0" anchor="t"/>
          <a:lstStyle/>
          <a:p>
            <a:pPr marL="0" indent="0" algn="l">
              <a:lnSpc>
                <a:spcPts val="6700"/>
              </a:lnSpc>
              <a:buNone/>
            </a:pPr>
            <a:r>
              <a:rPr lang="en-US" sz="5350" dirty="0">
                <a:solidFill>
                  <a:srgbClr val="152D47"/>
                </a:solidFill>
                <a:latin typeface="Crimson Pro Semi Bold" pitchFamily="34" charset="0"/>
                <a:ea typeface="Crimson Pro Semi Bold" pitchFamily="34" charset="-122"/>
                <a:cs typeface="Crimson Pro Semi Bold" pitchFamily="34" charset="-120"/>
              </a:rPr>
              <a:t>Building Kuwait's Sustainable Future</a:t>
            </a:r>
            <a:endParaRPr lang="en-US" sz="5350" dirty="0"/>
          </a:p>
        </p:txBody>
      </p:sp>
      <p:pic>
        <p:nvPicPr>
          <p:cNvPr id="4" name="Image 1" descr="preencoded.png"/>
          <p:cNvPicPr>
            <a:picLocks noChangeAspect="1"/>
          </p:cNvPicPr>
          <p:nvPr/>
        </p:nvPicPr>
        <p:blipFill>
          <a:blip r:embed="rId3"/>
          <a:stretch>
            <a:fillRect/>
          </a:stretch>
        </p:blipFill>
        <p:spPr>
          <a:xfrm>
            <a:off x="6753197" y="477788"/>
            <a:ext cx="1927387" cy="794434"/>
          </a:xfrm>
          <a:prstGeom prst="rect">
            <a:avLst/>
          </a:prstGeom>
        </p:spPr>
      </p:pic>
      <p:sp>
        <p:nvSpPr>
          <p:cNvPr id="5" name="Text 1"/>
          <p:cNvSpPr/>
          <p:nvPr/>
        </p:nvSpPr>
        <p:spPr>
          <a:xfrm>
            <a:off x="793790" y="4664869"/>
            <a:ext cx="7556421" cy="635079"/>
          </a:xfrm>
          <a:prstGeom prst="rect">
            <a:avLst/>
          </a:prstGeom>
          <a:noFill/>
          <a:ln/>
        </p:spPr>
        <p:txBody>
          <a:bodyPr wrap="square" lIns="0" tIns="0" rIns="0" bIns="0" rtlCol="0" anchor="t"/>
          <a:lstStyle/>
          <a:p>
            <a:pPr marL="0" indent="0" algn="l">
              <a:lnSpc>
                <a:spcPts val="2500"/>
              </a:lnSpc>
              <a:buNone/>
            </a:pPr>
            <a:r>
              <a:rPr lang="en-US" sz="1550" dirty="0">
                <a:solidFill>
                  <a:srgbClr val="4C4C4D"/>
                </a:solidFill>
                <a:latin typeface="Heebo" pitchFamily="34" charset="0"/>
                <a:ea typeface="Heebo" pitchFamily="34" charset="-122"/>
                <a:cs typeface="Heebo" pitchFamily="34" charset="-120"/>
              </a:rPr>
              <a:t>Together, we create environmental solutions that protect our environment, ensure regulatory compliance, and enable sustainable economic growth for Kuwait.</a:t>
            </a:r>
            <a:endParaRPr lang="en-US" sz="1550" dirty="0"/>
          </a:p>
        </p:txBody>
      </p:sp>
      <p:sp>
        <p:nvSpPr>
          <p:cNvPr id="6" name="Shape 2"/>
          <p:cNvSpPr/>
          <p:nvPr/>
        </p:nvSpPr>
        <p:spPr>
          <a:xfrm>
            <a:off x="793790" y="5523190"/>
            <a:ext cx="2751653" cy="373142"/>
          </a:xfrm>
          <a:prstGeom prst="roundRect">
            <a:avLst>
              <a:gd name="adj" fmla="val 6383"/>
            </a:avLst>
          </a:prstGeom>
          <a:solidFill>
            <a:srgbClr val="CCD7FF"/>
          </a:solidFill>
          <a:ln/>
        </p:spPr>
      </p:sp>
      <p:pic>
        <p:nvPicPr>
          <p:cNvPr id="7" name="Image 2"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2852" y="5630347"/>
            <a:ext cx="158710" cy="158710"/>
          </a:xfrm>
          <a:prstGeom prst="rect">
            <a:avLst/>
          </a:prstGeom>
        </p:spPr>
      </p:pic>
      <p:sp>
        <p:nvSpPr>
          <p:cNvPr id="8" name="Text 3"/>
          <p:cNvSpPr/>
          <p:nvPr/>
        </p:nvSpPr>
        <p:spPr>
          <a:xfrm>
            <a:off x="1150858" y="5582722"/>
            <a:ext cx="2275523" cy="254079"/>
          </a:xfrm>
          <a:prstGeom prst="rect">
            <a:avLst/>
          </a:prstGeom>
          <a:noFill/>
          <a:ln/>
        </p:spPr>
        <p:txBody>
          <a:bodyPr wrap="none" lIns="0" tIns="0" rIns="0" bIns="0" rtlCol="0" anchor="t"/>
          <a:lstStyle/>
          <a:p>
            <a:pPr marL="0" indent="0" algn="l">
              <a:lnSpc>
                <a:spcPts val="2000"/>
              </a:lnSpc>
              <a:buNone/>
            </a:pPr>
            <a:r>
              <a:rPr lang="en-US" sz="1250" dirty="0">
                <a:solidFill>
                  <a:srgbClr val="4C4C4D"/>
                </a:solidFill>
                <a:latin typeface="Heebo" pitchFamily="34" charset="0"/>
                <a:ea typeface="Heebo" pitchFamily="34" charset="-122"/>
                <a:cs typeface="Heebo" pitchFamily="34" charset="-120"/>
              </a:rPr>
              <a:t>ENVIRONMENTAL EXCELLENCE</a:t>
            </a:r>
            <a:endParaRPr lang="en-US" sz="1250" dirty="0"/>
          </a:p>
        </p:txBody>
      </p:sp>
      <p:sp>
        <p:nvSpPr>
          <p:cNvPr id="9" name="Shape 4"/>
          <p:cNvSpPr/>
          <p:nvPr/>
        </p:nvSpPr>
        <p:spPr>
          <a:xfrm>
            <a:off x="3644622" y="5523190"/>
            <a:ext cx="2477453" cy="373142"/>
          </a:xfrm>
          <a:prstGeom prst="roundRect">
            <a:avLst>
              <a:gd name="adj" fmla="val 6383"/>
            </a:avLst>
          </a:prstGeom>
          <a:solidFill>
            <a:srgbClr val="CCD7FF"/>
          </a:solidFill>
          <a:ln/>
        </p:spPr>
      </p:sp>
      <p:pic>
        <p:nvPicPr>
          <p:cNvPr id="10" name="Image 3"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63685" y="5630347"/>
            <a:ext cx="158710" cy="158710"/>
          </a:xfrm>
          <a:prstGeom prst="rect">
            <a:avLst/>
          </a:prstGeom>
        </p:spPr>
      </p:pic>
      <p:sp>
        <p:nvSpPr>
          <p:cNvPr id="11" name="Text 5"/>
          <p:cNvSpPr/>
          <p:nvPr/>
        </p:nvSpPr>
        <p:spPr>
          <a:xfrm>
            <a:off x="4001691" y="5582722"/>
            <a:ext cx="2001322" cy="254079"/>
          </a:xfrm>
          <a:prstGeom prst="rect">
            <a:avLst/>
          </a:prstGeom>
          <a:noFill/>
          <a:ln/>
        </p:spPr>
        <p:txBody>
          <a:bodyPr wrap="none" lIns="0" tIns="0" rIns="0" bIns="0" rtlCol="0" anchor="t"/>
          <a:lstStyle/>
          <a:p>
            <a:pPr marL="0" indent="0" algn="l">
              <a:lnSpc>
                <a:spcPts val="2000"/>
              </a:lnSpc>
              <a:buNone/>
            </a:pPr>
            <a:r>
              <a:rPr lang="en-US" sz="1250" dirty="0">
                <a:solidFill>
                  <a:srgbClr val="4C4C4D"/>
                </a:solidFill>
                <a:latin typeface="Heebo" pitchFamily="34" charset="0"/>
                <a:ea typeface="Heebo" pitchFamily="34" charset="-122"/>
                <a:cs typeface="Heebo" pitchFamily="34" charset="-120"/>
              </a:rPr>
              <a:t>REGULATORY COMPLIANCE</a:t>
            </a:r>
            <a:endParaRPr lang="en-US" sz="1250" dirty="0"/>
          </a:p>
        </p:txBody>
      </p:sp>
      <p:sp>
        <p:nvSpPr>
          <p:cNvPr id="12" name="Shape 6"/>
          <p:cNvSpPr/>
          <p:nvPr/>
        </p:nvSpPr>
        <p:spPr>
          <a:xfrm>
            <a:off x="6221254" y="5523190"/>
            <a:ext cx="1912858" cy="373142"/>
          </a:xfrm>
          <a:prstGeom prst="roundRect">
            <a:avLst>
              <a:gd name="adj" fmla="val 6383"/>
            </a:avLst>
          </a:prstGeom>
          <a:solidFill>
            <a:srgbClr val="CCD7FF"/>
          </a:solidFill>
          <a:ln/>
        </p:spPr>
      </p:sp>
      <p:pic>
        <p:nvPicPr>
          <p:cNvPr id="13" name="Image 4"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40316" y="5630347"/>
            <a:ext cx="158710" cy="158710"/>
          </a:xfrm>
          <a:prstGeom prst="rect">
            <a:avLst/>
          </a:prstGeom>
        </p:spPr>
      </p:pic>
      <p:sp>
        <p:nvSpPr>
          <p:cNvPr id="14" name="Text 7"/>
          <p:cNvSpPr/>
          <p:nvPr/>
        </p:nvSpPr>
        <p:spPr>
          <a:xfrm>
            <a:off x="6578322" y="5582722"/>
            <a:ext cx="1436727" cy="254079"/>
          </a:xfrm>
          <a:prstGeom prst="rect">
            <a:avLst/>
          </a:prstGeom>
          <a:noFill/>
          <a:ln/>
        </p:spPr>
        <p:txBody>
          <a:bodyPr wrap="none" lIns="0" tIns="0" rIns="0" bIns="0" rtlCol="0" anchor="t"/>
          <a:lstStyle/>
          <a:p>
            <a:pPr marL="0" indent="0" algn="l">
              <a:lnSpc>
                <a:spcPts val="2000"/>
              </a:lnSpc>
              <a:buNone/>
            </a:pPr>
            <a:r>
              <a:rPr lang="en-US" sz="1250" dirty="0">
                <a:solidFill>
                  <a:srgbClr val="4C4C4D"/>
                </a:solidFill>
                <a:latin typeface="Heebo" pitchFamily="34" charset="0"/>
                <a:ea typeface="Heebo" pitchFamily="34" charset="-122"/>
                <a:cs typeface="Heebo" pitchFamily="34" charset="-120"/>
              </a:rPr>
              <a:t>GRADE A CERTIFIED</a:t>
            </a:r>
            <a:endParaRPr lang="en-US" sz="1250" dirty="0"/>
          </a:p>
        </p:txBody>
      </p:sp>
      <p:grpSp>
        <p:nvGrpSpPr>
          <p:cNvPr id="15" name="Group 14">
            <a:extLst>
              <a:ext uri="{FF2B5EF4-FFF2-40B4-BE49-F238E27FC236}">
                <a16:creationId xmlns:a16="http://schemas.microsoft.com/office/drawing/2014/main" id="{15B27741-0EC7-48D0-BAFD-EC60BCC980EA}"/>
              </a:ext>
            </a:extLst>
          </p:cNvPr>
          <p:cNvGrpSpPr/>
          <p:nvPr/>
        </p:nvGrpSpPr>
        <p:grpSpPr>
          <a:xfrm>
            <a:off x="9781503" y="1477684"/>
            <a:ext cx="5013484" cy="5274231"/>
            <a:chOff x="10164961" y="2404467"/>
            <a:chExt cx="5013484" cy="5274231"/>
          </a:xfrm>
        </p:grpSpPr>
        <p:sp>
          <p:nvSpPr>
            <p:cNvPr id="16" name="Shape 3">
              <a:extLst>
                <a:ext uri="{FF2B5EF4-FFF2-40B4-BE49-F238E27FC236}">
                  <a16:creationId xmlns:a16="http://schemas.microsoft.com/office/drawing/2014/main" id="{B1D50A05-199F-4F0E-8791-B016D9C4BBCB}"/>
                </a:ext>
              </a:extLst>
            </p:cNvPr>
            <p:cNvSpPr/>
            <p:nvPr/>
          </p:nvSpPr>
          <p:spPr>
            <a:xfrm>
              <a:off x="10164961" y="2404467"/>
              <a:ext cx="3823930" cy="5274231"/>
            </a:xfrm>
            <a:prstGeom prst="roundRect">
              <a:avLst>
                <a:gd name="adj" fmla="val 776"/>
              </a:avLst>
            </a:prstGeom>
            <a:solidFill>
              <a:srgbClr val="2150FE"/>
            </a:solidFill>
            <a:ln/>
          </p:spPr>
        </p:sp>
        <p:sp>
          <p:nvSpPr>
            <p:cNvPr id="17" name="Text 4">
              <a:extLst>
                <a:ext uri="{FF2B5EF4-FFF2-40B4-BE49-F238E27FC236}">
                  <a16:creationId xmlns:a16="http://schemas.microsoft.com/office/drawing/2014/main" id="{1649C15C-E739-4D21-A00B-B12C3836CDA8}"/>
                </a:ext>
              </a:extLst>
            </p:cNvPr>
            <p:cNvSpPr/>
            <p:nvPr/>
          </p:nvSpPr>
          <p:spPr>
            <a:xfrm>
              <a:off x="10362843" y="2601754"/>
              <a:ext cx="2474000" cy="309205"/>
            </a:xfrm>
            <a:prstGeom prst="rect">
              <a:avLst/>
            </a:prstGeom>
            <a:noFill/>
            <a:ln/>
          </p:spPr>
          <p:txBody>
            <a:bodyPr wrap="none" lIns="0" tIns="0" rIns="0" bIns="0" rtlCol="0" anchor="t"/>
            <a:lstStyle/>
            <a:p>
              <a:pPr marL="0" indent="0" algn="l">
                <a:lnSpc>
                  <a:spcPts val="2400"/>
                </a:lnSpc>
                <a:buNone/>
              </a:pPr>
              <a:r>
                <a:rPr lang="en-US" sz="1900" dirty="0">
                  <a:solidFill>
                    <a:srgbClr val="FFFFFF"/>
                  </a:solidFill>
                  <a:latin typeface="Crimson Pro Semi Bold" pitchFamily="34" charset="0"/>
                  <a:ea typeface="Crimson Pro Semi Bold" pitchFamily="34" charset="-122"/>
                  <a:cs typeface="Crimson Pro Semi Bold" pitchFamily="34" charset="-120"/>
                </a:rPr>
                <a:t>Start Your Project Today</a:t>
              </a:r>
              <a:endParaRPr lang="en-US" sz="1900" dirty="0"/>
            </a:p>
          </p:txBody>
        </p:sp>
        <p:sp>
          <p:nvSpPr>
            <p:cNvPr id="18" name="Text 5">
              <a:extLst>
                <a:ext uri="{FF2B5EF4-FFF2-40B4-BE49-F238E27FC236}">
                  <a16:creationId xmlns:a16="http://schemas.microsoft.com/office/drawing/2014/main" id="{F70984B8-6DDC-4EC2-8A2D-C41540B7F1E0}"/>
                </a:ext>
              </a:extLst>
            </p:cNvPr>
            <p:cNvSpPr/>
            <p:nvPr/>
          </p:nvSpPr>
          <p:spPr>
            <a:xfrm>
              <a:off x="10362843" y="3108246"/>
              <a:ext cx="3428167" cy="316111"/>
            </a:xfrm>
            <a:prstGeom prst="rect">
              <a:avLst/>
            </a:prstGeom>
            <a:noFill/>
            <a:ln/>
          </p:spPr>
          <p:txBody>
            <a:bodyPr wrap="none" lIns="0" tIns="0" rIns="0" bIns="0" rtlCol="0" anchor="t"/>
            <a:lstStyle/>
            <a:p>
              <a:pPr marL="0" indent="0" algn="l">
                <a:lnSpc>
                  <a:spcPts val="2450"/>
                </a:lnSpc>
                <a:buNone/>
              </a:pPr>
              <a:r>
                <a:rPr lang="en-US" sz="1550" b="1" dirty="0">
                  <a:solidFill>
                    <a:srgbClr val="FFFFFF"/>
                  </a:solidFill>
                  <a:latin typeface="Heebo" pitchFamily="34" charset="0"/>
                  <a:ea typeface="Heebo" pitchFamily="34" charset="-122"/>
                  <a:cs typeface="Heebo" pitchFamily="34" charset="-120"/>
                </a:rPr>
                <a:t>Green Environment Consultancy</a:t>
              </a:r>
              <a:endParaRPr lang="en-US" sz="1550" dirty="0"/>
            </a:p>
          </p:txBody>
        </p:sp>
        <p:sp>
          <p:nvSpPr>
            <p:cNvPr id="19" name="Text 6">
              <a:extLst>
                <a:ext uri="{FF2B5EF4-FFF2-40B4-BE49-F238E27FC236}">
                  <a16:creationId xmlns:a16="http://schemas.microsoft.com/office/drawing/2014/main" id="{25FBCD3E-9F2C-4F98-9BDA-13A0C668B214}"/>
                </a:ext>
              </a:extLst>
            </p:cNvPr>
            <p:cNvSpPr/>
            <p:nvPr/>
          </p:nvSpPr>
          <p:spPr>
            <a:xfrm>
              <a:off x="10362843" y="3601879"/>
              <a:ext cx="3428167" cy="632222"/>
            </a:xfrm>
            <a:prstGeom prst="rect">
              <a:avLst/>
            </a:prstGeom>
            <a:noFill/>
            <a:ln/>
          </p:spPr>
          <p:txBody>
            <a:bodyPr wrap="square" lIns="0" tIns="0" rIns="0" bIns="0" rtlCol="0" anchor="t"/>
            <a:lstStyle/>
            <a:p>
              <a:pPr marL="0" indent="0" algn="l">
                <a:lnSpc>
                  <a:spcPts val="2450"/>
                </a:lnSpc>
                <a:buNone/>
              </a:pPr>
              <a:r>
                <a:rPr lang="en-US" sz="1550" dirty="0">
                  <a:solidFill>
                    <a:srgbClr val="FFFFFF"/>
                  </a:solidFill>
                  <a:latin typeface="Heebo" pitchFamily="34" charset="0"/>
                  <a:ea typeface="Heebo" pitchFamily="34" charset="-122"/>
                  <a:cs typeface="Heebo" pitchFamily="34" charset="-120"/>
                </a:rPr>
                <a:t>Mazaya Tower 1, 15th Floor</a:t>
              </a:r>
              <a:endParaRPr lang="en-US" sz="1550" dirty="0"/>
            </a:p>
            <a:p>
              <a:pPr marL="0" indent="0" algn="l">
                <a:lnSpc>
                  <a:spcPts val="2450"/>
                </a:lnSpc>
                <a:buNone/>
              </a:pPr>
              <a:r>
                <a:rPr lang="en-US" sz="1550" dirty="0">
                  <a:solidFill>
                    <a:srgbClr val="FFFFFF"/>
                  </a:solidFill>
                  <a:latin typeface="Heebo" pitchFamily="34" charset="0"/>
                  <a:ea typeface="Heebo" pitchFamily="34" charset="-122"/>
                  <a:cs typeface="Heebo" pitchFamily="34" charset="-120"/>
                </a:rPr>
                <a:t>Kuwait City, Kuwait</a:t>
              </a:r>
              <a:endParaRPr lang="en-US" sz="1550" dirty="0"/>
            </a:p>
          </p:txBody>
        </p:sp>
        <p:sp>
          <p:nvSpPr>
            <p:cNvPr id="20" name="Text 7">
              <a:extLst>
                <a:ext uri="{FF2B5EF4-FFF2-40B4-BE49-F238E27FC236}">
                  <a16:creationId xmlns:a16="http://schemas.microsoft.com/office/drawing/2014/main" id="{C6DE586A-33F2-4BD6-B185-C3EF20C73A88}"/>
                </a:ext>
              </a:extLst>
            </p:cNvPr>
            <p:cNvSpPr/>
            <p:nvPr/>
          </p:nvSpPr>
          <p:spPr>
            <a:xfrm>
              <a:off x="10362843" y="4411623"/>
              <a:ext cx="3428167" cy="632222"/>
            </a:xfrm>
            <a:prstGeom prst="rect">
              <a:avLst/>
            </a:prstGeom>
            <a:noFill/>
            <a:ln/>
          </p:spPr>
          <p:txBody>
            <a:bodyPr wrap="square" lIns="0" tIns="0" rIns="0" bIns="0" rtlCol="0" anchor="t"/>
            <a:lstStyle/>
            <a:p>
              <a:pPr marL="0" indent="0" algn="l">
                <a:lnSpc>
                  <a:spcPts val="2450"/>
                </a:lnSpc>
                <a:buNone/>
              </a:pPr>
              <a:r>
                <a:rPr lang="en-US" sz="1550" dirty="0">
                  <a:solidFill>
                    <a:srgbClr val="FFFFFF"/>
                  </a:solidFill>
                  <a:latin typeface="Heebo" pitchFamily="34" charset="0"/>
                  <a:ea typeface="Heebo" pitchFamily="34" charset="-122"/>
                  <a:cs typeface="Heebo" pitchFamily="34" charset="-120"/>
                </a:rPr>
                <a:t>Phone: +965 22245887</a:t>
              </a:r>
              <a:endParaRPr lang="en-US" sz="1550" dirty="0"/>
            </a:p>
          </p:txBody>
        </p:sp>
        <p:sp>
          <p:nvSpPr>
            <p:cNvPr id="21" name="Text 8">
              <a:extLst>
                <a:ext uri="{FF2B5EF4-FFF2-40B4-BE49-F238E27FC236}">
                  <a16:creationId xmlns:a16="http://schemas.microsoft.com/office/drawing/2014/main" id="{F6699BE3-B4AD-46C1-91F0-891EB4AD7B17}"/>
                </a:ext>
              </a:extLst>
            </p:cNvPr>
            <p:cNvSpPr/>
            <p:nvPr/>
          </p:nvSpPr>
          <p:spPr>
            <a:xfrm>
              <a:off x="10362843" y="5221367"/>
              <a:ext cx="3428167" cy="316111"/>
            </a:xfrm>
            <a:prstGeom prst="rect">
              <a:avLst/>
            </a:prstGeom>
            <a:noFill/>
            <a:ln/>
          </p:spPr>
          <p:txBody>
            <a:bodyPr wrap="none" lIns="0" tIns="0" rIns="0" bIns="0" rtlCol="0" anchor="t"/>
            <a:lstStyle/>
            <a:p>
              <a:pPr marL="0" indent="0" algn="l">
                <a:lnSpc>
                  <a:spcPts val="2450"/>
                </a:lnSpc>
                <a:buNone/>
              </a:pPr>
              <a:r>
                <a:rPr lang="en-US" sz="1550" dirty="0">
                  <a:solidFill>
                    <a:srgbClr val="FFFFFF"/>
                  </a:solidFill>
                  <a:latin typeface="Heebo" pitchFamily="34" charset="0"/>
                  <a:ea typeface="Heebo" pitchFamily="34" charset="-122"/>
                  <a:cs typeface="Heebo" pitchFamily="34" charset="-120"/>
                </a:rPr>
                <a:t>Email: </a:t>
              </a:r>
              <a:r>
                <a:rPr lang="en-US" sz="1550" u="sng" dirty="0">
                  <a:solidFill>
                    <a:srgbClr val="FFFFFF"/>
                  </a:solidFill>
                  <a:latin typeface="Heebo" pitchFamily="34" charset="0"/>
                  <a:ea typeface="Heebo" pitchFamily="34" charset="-122"/>
                  <a:cs typeface="Heebo" pitchFamily="34" charset="-120"/>
                  <a:hlinkClick r:id="rId10">
                    <a:extLst>
                      <a:ext uri="{A12FA001-AC4F-418D-AE19-62706E023703}">
                        <ahyp:hlinkClr xmlns:ahyp="http://schemas.microsoft.com/office/drawing/2018/hyperlinkcolor" val="tx"/>
                      </a:ext>
                    </a:extLst>
                  </a:hlinkClick>
                </a:rPr>
                <a:t>info@envo-green.com</a:t>
              </a:r>
              <a:endParaRPr lang="en-US" sz="1550" dirty="0"/>
            </a:p>
          </p:txBody>
        </p:sp>
        <p:sp>
          <p:nvSpPr>
            <p:cNvPr id="22" name="Text 9">
              <a:extLst>
                <a:ext uri="{FF2B5EF4-FFF2-40B4-BE49-F238E27FC236}">
                  <a16:creationId xmlns:a16="http://schemas.microsoft.com/office/drawing/2014/main" id="{54F1442C-D9C9-4978-8144-E706E5F4D0F9}"/>
                </a:ext>
              </a:extLst>
            </p:cNvPr>
            <p:cNvSpPr/>
            <p:nvPr/>
          </p:nvSpPr>
          <p:spPr>
            <a:xfrm>
              <a:off x="10362842" y="6157687"/>
              <a:ext cx="3428167" cy="948333"/>
            </a:xfrm>
            <a:prstGeom prst="rect">
              <a:avLst/>
            </a:prstGeom>
            <a:noFill/>
            <a:ln/>
          </p:spPr>
          <p:txBody>
            <a:bodyPr wrap="square" lIns="0" tIns="0" rIns="0" bIns="0" rtlCol="0" anchor="t"/>
            <a:lstStyle/>
            <a:p>
              <a:pPr marL="0" indent="0" algn="l">
                <a:lnSpc>
                  <a:spcPts val="2450"/>
                </a:lnSpc>
                <a:buNone/>
              </a:pPr>
              <a:r>
                <a:rPr lang="en-US" sz="1550" i="1" dirty="0">
                  <a:solidFill>
                    <a:srgbClr val="FFFFFF"/>
                  </a:solidFill>
                  <a:latin typeface="Heebo" pitchFamily="34" charset="0"/>
                  <a:ea typeface="Heebo" pitchFamily="34" charset="-122"/>
                  <a:cs typeface="Heebo" pitchFamily="34" charset="-120"/>
                </a:rPr>
                <a:t>Let's discuss how we can support your environmental goals and ensure your project's success.</a:t>
              </a:r>
              <a:endParaRPr lang="en-US" sz="1550" dirty="0"/>
            </a:p>
          </p:txBody>
        </p:sp>
        <p:sp>
          <p:nvSpPr>
            <p:cNvPr id="23" name="Text 7">
              <a:extLst>
                <a:ext uri="{FF2B5EF4-FFF2-40B4-BE49-F238E27FC236}">
                  <a16:creationId xmlns:a16="http://schemas.microsoft.com/office/drawing/2014/main" id="{A4C03D9A-3A55-4D29-AAE1-2FA812210DC9}"/>
                </a:ext>
              </a:extLst>
            </p:cNvPr>
            <p:cNvSpPr/>
            <p:nvPr/>
          </p:nvSpPr>
          <p:spPr>
            <a:xfrm>
              <a:off x="10362843" y="4802220"/>
              <a:ext cx="4815602" cy="317540"/>
            </a:xfrm>
            <a:prstGeom prst="rect">
              <a:avLst/>
            </a:prstGeom>
            <a:noFill/>
            <a:ln/>
          </p:spPr>
          <p:txBody>
            <a:bodyPr wrap="none" lIns="0" tIns="0" rIns="0" bIns="0" rtlCol="0" anchor="t"/>
            <a:lstStyle/>
            <a:p>
              <a:pPr marL="0" indent="0" algn="l">
                <a:lnSpc>
                  <a:spcPts val="2500"/>
                </a:lnSpc>
                <a:buNone/>
              </a:pPr>
              <a:r>
                <a:rPr lang="en-US" sz="1550" b="1" dirty="0">
                  <a:solidFill>
                    <a:srgbClr val="FFFFFF"/>
                  </a:solidFill>
                  <a:latin typeface="Heebo" pitchFamily="34" charset="0"/>
                  <a:ea typeface="Heebo" pitchFamily="34" charset="-122"/>
                  <a:cs typeface="Heebo" pitchFamily="34" charset="-120"/>
                </a:rPr>
                <a:t>Mobile:</a:t>
              </a:r>
              <a:r>
                <a:rPr lang="en-US" sz="1550" dirty="0">
                  <a:solidFill>
                    <a:srgbClr val="FFFFFF"/>
                  </a:solidFill>
                  <a:latin typeface="Heebo" pitchFamily="34" charset="0"/>
                  <a:ea typeface="Heebo" pitchFamily="34" charset="-122"/>
                  <a:cs typeface="Heebo" pitchFamily="34" charset="-120"/>
                </a:rPr>
                <a:t> +965 95575534 - +965 92232178</a:t>
              </a:r>
              <a:endParaRPr lang="en-US" sz="1550" dirty="0"/>
            </a:p>
          </p:txBody>
        </p:sp>
        <p:sp>
          <p:nvSpPr>
            <p:cNvPr id="24" name="Text 8">
              <a:extLst>
                <a:ext uri="{FF2B5EF4-FFF2-40B4-BE49-F238E27FC236}">
                  <a16:creationId xmlns:a16="http://schemas.microsoft.com/office/drawing/2014/main" id="{B3BFD75F-4688-4FA1-B9EC-2C83A791AF6D}"/>
                </a:ext>
              </a:extLst>
            </p:cNvPr>
            <p:cNvSpPr/>
            <p:nvPr/>
          </p:nvSpPr>
          <p:spPr>
            <a:xfrm>
              <a:off x="10362842" y="5611964"/>
              <a:ext cx="4815602" cy="317540"/>
            </a:xfrm>
            <a:prstGeom prst="rect">
              <a:avLst/>
            </a:prstGeom>
            <a:noFill/>
            <a:ln/>
          </p:spPr>
          <p:txBody>
            <a:bodyPr wrap="none" lIns="0" tIns="0" rIns="0" bIns="0" rtlCol="0" anchor="t"/>
            <a:lstStyle/>
            <a:p>
              <a:pPr marL="0" indent="0" algn="l">
                <a:lnSpc>
                  <a:spcPts val="2500"/>
                </a:lnSpc>
                <a:buNone/>
              </a:pPr>
              <a:r>
                <a:rPr lang="en-US" sz="1550" b="1" dirty="0">
                  <a:solidFill>
                    <a:srgbClr val="FFFFFF"/>
                  </a:solidFill>
                  <a:latin typeface="Heebo" pitchFamily="34" charset="0"/>
                  <a:ea typeface="Heebo" pitchFamily="34" charset="-122"/>
                  <a:cs typeface="Heebo" pitchFamily="34" charset="-120"/>
                </a:rPr>
                <a:t>Website:</a:t>
              </a:r>
              <a:r>
                <a:rPr lang="en-US" sz="1550" dirty="0">
                  <a:solidFill>
                    <a:srgbClr val="FFFFFF"/>
                  </a:solidFill>
                  <a:latin typeface="Heebo" pitchFamily="34" charset="0"/>
                  <a:ea typeface="Heebo" pitchFamily="34" charset="-122"/>
                  <a:cs typeface="Heebo" pitchFamily="34" charset="-120"/>
                </a:rPr>
                <a:t> </a:t>
              </a:r>
              <a:r>
                <a:rPr lang="en-US" sz="1550" u="sng" dirty="0">
                  <a:solidFill>
                    <a:srgbClr val="FFFFFF"/>
                  </a:solidFill>
                  <a:latin typeface="Heebo" pitchFamily="34" charset="0"/>
                  <a:ea typeface="Heebo" pitchFamily="34" charset="-122"/>
                  <a:cs typeface="Heebo" pitchFamily="34" charset="-120"/>
                  <a:hlinkClick r:id="rId10">
                    <a:extLst>
                      <a:ext uri="{A12FA001-AC4F-418D-AE19-62706E023703}">
                        <ahyp:hlinkClr xmlns:ahyp="http://schemas.microsoft.com/office/drawing/2018/hyperlinkcolor" val="tx"/>
                      </a:ext>
                    </a:extLst>
                  </a:hlinkClick>
                </a:rPr>
                <a:t>www.envo-green.com</a:t>
              </a:r>
              <a:endParaRPr lang="en-US" sz="1550" dirty="0"/>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2002036"/>
            <a:ext cx="7903845" cy="620078"/>
          </a:xfrm>
          <a:prstGeom prst="rect">
            <a:avLst/>
          </a:prstGeom>
          <a:noFill/>
          <a:ln/>
        </p:spPr>
        <p:txBody>
          <a:bodyPr wrap="none" lIns="0" tIns="0" rIns="0" bIns="0" rtlCol="0" anchor="t"/>
          <a:lstStyle/>
          <a:p>
            <a:pPr marL="0" indent="0" algn="l">
              <a:lnSpc>
                <a:spcPts val="4850"/>
              </a:lnSpc>
              <a:buNone/>
            </a:pPr>
            <a:r>
              <a:rPr lang="en-US" sz="3900" dirty="0">
                <a:solidFill>
                  <a:srgbClr val="152D47"/>
                </a:solidFill>
                <a:latin typeface="Crimson Pro Semi Bold" pitchFamily="34" charset="0"/>
                <a:ea typeface="Crimson Pro Semi Bold" pitchFamily="34" charset="-122"/>
                <a:cs typeface="Crimson Pro Semi Bold" pitchFamily="34" charset="-120"/>
              </a:rPr>
              <a:t>Your Environmental Partner in Kuwait</a:t>
            </a:r>
            <a:endParaRPr lang="en-US" sz="3900" dirty="0"/>
          </a:p>
        </p:txBody>
      </p:sp>
      <p:pic>
        <p:nvPicPr>
          <p:cNvPr id="3" name="Image 0" descr="preencoded.png"/>
          <p:cNvPicPr>
            <a:picLocks noChangeAspect="1"/>
          </p:cNvPicPr>
          <p:nvPr/>
        </p:nvPicPr>
        <p:blipFill>
          <a:blip r:embed="rId3"/>
          <a:stretch>
            <a:fillRect/>
          </a:stretch>
        </p:blipFill>
        <p:spPr>
          <a:xfrm>
            <a:off x="10270212" y="2026920"/>
            <a:ext cx="2125980" cy="876300"/>
          </a:xfrm>
          <a:prstGeom prst="rect">
            <a:avLst/>
          </a:prstGeom>
        </p:spPr>
      </p:pic>
      <p:sp>
        <p:nvSpPr>
          <p:cNvPr id="4" name="Text 1"/>
          <p:cNvSpPr/>
          <p:nvPr/>
        </p:nvSpPr>
        <p:spPr>
          <a:xfrm>
            <a:off x="793790" y="3528298"/>
            <a:ext cx="7632025" cy="1270159"/>
          </a:xfrm>
          <a:prstGeom prst="rect">
            <a:avLst/>
          </a:prstGeom>
          <a:noFill/>
          <a:ln/>
        </p:spPr>
        <p:txBody>
          <a:bodyPr wrap="square" lIns="0" tIns="0" rIns="0" bIns="0" rtlCol="0" anchor="t"/>
          <a:lstStyle/>
          <a:p>
            <a:pPr marL="0" indent="0" algn="l">
              <a:lnSpc>
                <a:spcPts val="2500"/>
              </a:lnSpc>
              <a:buNone/>
            </a:pPr>
            <a:r>
              <a:rPr lang="en-US" sz="1550" dirty="0">
                <a:solidFill>
                  <a:srgbClr val="4C4C4D"/>
                </a:solidFill>
                <a:latin typeface="Heebo" pitchFamily="34" charset="0"/>
                <a:ea typeface="Heebo" pitchFamily="34" charset="-122"/>
                <a:cs typeface="Heebo" pitchFamily="34" charset="-120"/>
              </a:rPr>
              <a:t>Green Environment Consultancy is a Grade (A) registered environmental consulting firm licensed by the Kuwait Environment Public Authority (KEPA). We deliver integrated environmental solutions that enable organizations to balance economic growth with environmental stewardship and full regulatory compliance.</a:t>
            </a:r>
            <a:endParaRPr lang="en-US" sz="1550" dirty="0"/>
          </a:p>
        </p:txBody>
      </p:sp>
      <p:sp>
        <p:nvSpPr>
          <p:cNvPr id="5" name="Text 2"/>
          <p:cNvSpPr/>
          <p:nvPr/>
        </p:nvSpPr>
        <p:spPr>
          <a:xfrm>
            <a:off x="793790" y="4977051"/>
            <a:ext cx="7632025" cy="1270159"/>
          </a:xfrm>
          <a:prstGeom prst="rect">
            <a:avLst/>
          </a:prstGeom>
          <a:noFill/>
          <a:ln/>
        </p:spPr>
        <p:txBody>
          <a:bodyPr wrap="square" lIns="0" tIns="0" rIns="0" bIns="0" rtlCol="0" anchor="t"/>
          <a:lstStyle/>
          <a:p>
            <a:pPr marL="0" indent="0" algn="l">
              <a:lnSpc>
                <a:spcPts val="2500"/>
              </a:lnSpc>
              <a:buNone/>
            </a:pPr>
            <a:r>
              <a:rPr lang="en-US" sz="1550" dirty="0">
                <a:solidFill>
                  <a:srgbClr val="4C4C4D"/>
                </a:solidFill>
                <a:latin typeface="Heebo" pitchFamily="34" charset="0"/>
                <a:ea typeface="Heebo" pitchFamily="34" charset="-122"/>
                <a:cs typeface="Heebo" pitchFamily="34" charset="-120"/>
              </a:rPr>
              <a:t>Our comprehensive services support government entities, industrial operations, infrastructure developments, hospitality sectors, and commercial enterprises throughout Kuwait. We combine technical excellence with deep regulatory knowledge to help clients navigate complex environmental challenges.</a:t>
            </a:r>
            <a:endParaRPr lang="en-US" sz="1550" dirty="0"/>
          </a:p>
        </p:txBody>
      </p:sp>
      <p:sp>
        <p:nvSpPr>
          <p:cNvPr id="6" name="Shape 3"/>
          <p:cNvSpPr/>
          <p:nvPr/>
        </p:nvSpPr>
        <p:spPr>
          <a:xfrm>
            <a:off x="8774668" y="3349704"/>
            <a:ext cx="5212318" cy="3076099"/>
          </a:xfrm>
          <a:prstGeom prst="roundRect">
            <a:avLst>
              <a:gd name="adj" fmla="val 968"/>
            </a:avLst>
          </a:prstGeom>
          <a:solidFill>
            <a:srgbClr val="2150FE"/>
          </a:solidFill>
          <a:ln/>
        </p:spPr>
      </p:sp>
      <p:sp>
        <p:nvSpPr>
          <p:cNvPr id="7" name="Text 4"/>
          <p:cNvSpPr/>
          <p:nvPr/>
        </p:nvSpPr>
        <p:spPr>
          <a:xfrm>
            <a:off x="8973026" y="354806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FFFFFF"/>
                </a:solidFill>
                <a:latin typeface="Crimson Pro Semi Bold" pitchFamily="34" charset="0"/>
                <a:ea typeface="Crimson Pro Semi Bold" pitchFamily="34" charset="-122"/>
                <a:cs typeface="Crimson Pro Semi Bold" pitchFamily="34" charset="-120"/>
              </a:rPr>
              <a:t>Contact Information</a:t>
            </a:r>
            <a:endParaRPr lang="en-US" sz="1950" dirty="0"/>
          </a:p>
        </p:txBody>
      </p:sp>
      <p:sp>
        <p:nvSpPr>
          <p:cNvPr id="8" name="Text 5"/>
          <p:cNvSpPr/>
          <p:nvPr/>
        </p:nvSpPr>
        <p:spPr>
          <a:xfrm>
            <a:off x="8973026" y="4056578"/>
            <a:ext cx="4815602" cy="317540"/>
          </a:xfrm>
          <a:prstGeom prst="rect">
            <a:avLst/>
          </a:prstGeom>
          <a:noFill/>
          <a:ln/>
        </p:spPr>
        <p:txBody>
          <a:bodyPr wrap="none" lIns="0" tIns="0" rIns="0" bIns="0" rtlCol="0" anchor="t"/>
          <a:lstStyle/>
          <a:p>
            <a:pPr marL="0" indent="0" algn="l">
              <a:lnSpc>
                <a:spcPts val="2500"/>
              </a:lnSpc>
              <a:buNone/>
            </a:pPr>
            <a:r>
              <a:rPr lang="en-US" sz="1550" b="1" dirty="0">
                <a:solidFill>
                  <a:srgbClr val="FFFFFF"/>
                </a:solidFill>
                <a:latin typeface="Heebo" pitchFamily="34" charset="0"/>
                <a:ea typeface="Heebo" pitchFamily="34" charset="-122"/>
                <a:cs typeface="Heebo" pitchFamily="34" charset="-120"/>
              </a:rPr>
              <a:t>Location:</a:t>
            </a:r>
            <a:r>
              <a:rPr lang="en-US" sz="1550" dirty="0">
                <a:solidFill>
                  <a:srgbClr val="FFFFFF"/>
                </a:solidFill>
                <a:latin typeface="Heebo" pitchFamily="34" charset="0"/>
                <a:ea typeface="Heebo" pitchFamily="34" charset="-122"/>
                <a:cs typeface="Heebo" pitchFamily="34" charset="-120"/>
              </a:rPr>
              <a:t> Mazaya Tower 1, 15th Floor, Kuwait City</a:t>
            </a:r>
            <a:endParaRPr lang="en-US" sz="1550" dirty="0"/>
          </a:p>
        </p:txBody>
      </p:sp>
      <p:sp>
        <p:nvSpPr>
          <p:cNvPr id="9" name="Text 6"/>
          <p:cNvSpPr/>
          <p:nvPr/>
        </p:nvSpPr>
        <p:spPr>
          <a:xfrm>
            <a:off x="8973026" y="4552712"/>
            <a:ext cx="4815602" cy="317540"/>
          </a:xfrm>
          <a:prstGeom prst="rect">
            <a:avLst/>
          </a:prstGeom>
          <a:noFill/>
          <a:ln/>
        </p:spPr>
        <p:txBody>
          <a:bodyPr wrap="none" lIns="0" tIns="0" rIns="0" bIns="0" rtlCol="0" anchor="t"/>
          <a:lstStyle/>
          <a:p>
            <a:pPr marL="0" indent="0" algn="l">
              <a:lnSpc>
                <a:spcPts val="2500"/>
              </a:lnSpc>
              <a:buNone/>
            </a:pPr>
            <a:r>
              <a:rPr lang="en-US" sz="1550" b="1" dirty="0">
                <a:solidFill>
                  <a:srgbClr val="FFFFFF"/>
                </a:solidFill>
                <a:latin typeface="Heebo" pitchFamily="34" charset="0"/>
                <a:ea typeface="Heebo" pitchFamily="34" charset="-122"/>
                <a:cs typeface="Heebo" pitchFamily="34" charset="-120"/>
              </a:rPr>
              <a:t>Phone:</a:t>
            </a:r>
            <a:r>
              <a:rPr lang="en-US" sz="1550" dirty="0">
                <a:solidFill>
                  <a:srgbClr val="FFFFFF"/>
                </a:solidFill>
                <a:latin typeface="Heebo" pitchFamily="34" charset="0"/>
                <a:ea typeface="Heebo" pitchFamily="34" charset="-122"/>
                <a:cs typeface="Heebo" pitchFamily="34" charset="-120"/>
              </a:rPr>
              <a:t> +965 22245887</a:t>
            </a:r>
            <a:endParaRPr lang="en-US" sz="1550" dirty="0"/>
          </a:p>
        </p:txBody>
      </p:sp>
      <p:sp>
        <p:nvSpPr>
          <p:cNvPr id="10" name="Text 7"/>
          <p:cNvSpPr/>
          <p:nvPr/>
        </p:nvSpPr>
        <p:spPr>
          <a:xfrm>
            <a:off x="8973026" y="5048845"/>
            <a:ext cx="4815602" cy="317540"/>
          </a:xfrm>
          <a:prstGeom prst="rect">
            <a:avLst/>
          </a:prstGeom>
          <a:noFill/>
          <a:ln/>
        </p:spPr>
        <p:txBody>
          <a:bodyPr wrap="none" lIns="0" tIns="0" rIns="0" bIns="0" rtlCol="0" anchor="t"/>
          <a:lstStyle/>
          <a:p>
            <a:pPr marL="0" indent="0" algn="l">
              <a:lnSpc>
                <a:spcPts val="2500"/>
              </a:lnSpc>
              <a:buNone/>
            </a:pPr>
            <a:r>
              <a:rPr lang="en-US" sz="1550" b="1" dirty="0">
                <a:solidFill>
                  <a:srgbClr val="FFFFFF"/>
                </a:solidFill>
                <a:latin typeface="Heebo" pitchFamily="34" charset="0"/>
                <a:ea typeface="Heebo" pitchFamily="34" charset="-122"/>
                <a:cs typeface="Heebo" pitchFamily="34" charset="-120"/>
              </a:rPr>
              <a:t>Mobile:</a:t>
            </a:r>
            <a:r>
              <a:rPr lang="en-US" sz="1550" dirty="0">
                <a:solidFill>
                  <a:srgbClr val="FFFFFF"/>
                </a:solidFill>
                <a:latin typeface="Heebo" pitchFamily="34" charset="0"/>
                <a:ea typeface="Heebo" pitchFamily="34" charset="-122"/>
                <a:cs typeface="Heebo" pitchFamily="34" charset="-120"/>
              </a:rPr>
              <a:t> +965 95575534 - +965 92232178</a:t>
            </a:r>
            <a:endParaRPr lang="en-US" sz="1550" dirty="0"/>
          </a:p>
        </p:txBody>
      </p:sp>
      <p:sp>
        <p:nvSpPr>
          <p:cNvPr id="11" name="Text 8"/>
          <p:cNvSpPr/>
          <p:nvPr/>
        </p:nvSpPr>
        <p:spPr>
          <a:xfrm>
            <a:off x="8973026" y="5495329"/>
            <a:ext cx="4815602" cy="317540"/>
          </a:xfrm>
          <a:prstGeom prst="rect">
            <a:avLst/>
          </a:prstGeom>
          <a:noFill/>
          <a:ln/>
        </p:spPr>
        <p:txBody>
          <a:bodyPr wrap="none" lIns="0" tIns="0" rIns="0" bIns="0" rtlCol="0" anchor="t"/>
          <a:lstStyle/>
          <a:p>
            <a:pPr marL="0" indent="0" algn="l">
              <a:lnSpc>
                <a:spcPts val="2500"/>
              </a:lnSpc>
              <a:buNone/>
            </a:pPr>
            <a:r>
              <a:rPr lang="en-US" sz="1550" b="1" dirty="0">
                <a:solidFill>
                  <a:srgbClr val="FFFFFF"/>
                </a:solidFill>
                <a:latin typeface="Heebo" pitchFamily="34" charset="0"/>
                <a:ea typeface="Heebo" pitchFamily="34" charset="-122"/>
                <a:cs typeface="Heebo" pitchFamily="34" charset="-120"/>
              </a:rPr>
              <a:t>Email:</a:t>
            </a:r>
            <a:r>
              <a:rPr lang="en-US" sz="1550" dirty="0">
                <a:solidFill>
                  <a:srgbClr val="FFFFFF"/>
                </a:solidFill>
                <a:latin typeface="Heebo" pitchFamily="34" charset="0"/>
                <a:ea typeface="Heebo" pitchFamily="34" charset="-122"/>
                <a:cs typeface="Heebo" pitchFamily="34" charset="-120"/>
              </a:rPr>
              <a:t> </a:t>
            </a:r>
            <a:r>
              <a:rPr lang="en-US" sz="1550" u="sng" dirty="0">
                <a:solidFill>
                  <a:srgbClr val="FFFFFF"/>
                </a:solidFill>
                <a:latin typeface="Heebo" pitchFamily="34" charset="0"/>
                <a:ea typeface="Heebo" pitchFamily="34" charset="-122"/>
                <a:cs typeface="Heebo" pitchFamily="34" charset="-120"/>
                <a:hlinkClick r:id="rId4">
                  <a:extLst>
                    <a:ext uri="{A12FA001-AC4F-418D-AE19-62706E023703}">
                      <ahyp:hlinkClr xmlns:ahyp="http://schemas.microsoft.com/office/drawing/2018/hyperlinkcolor" val="tx"/>
                    </a:ext>
                  </a:extLst>
                </a:hlinkClick>
              </a:rPr>
              <a:t>info@envo-green.com</a:t>
            </a:r>
            <a:endParaRPr lang="en-US" sz="1550" dirty="0"/>
          </a:p>
        </p:txBody>
      </p:sp>
      <p:sp>
        <p:nvSpPr>
          <p:cNvPr id="12" name="Text 8">
            <a:extLst>
              <a:ext uri="{FF2B5EF4-FFF2-40B4-BE49-F238E27FC236}">
                <a16:creationId xmlns:a16="http://schemas.microsoft.com/office/drawing/2014/main" id="{986FFF01-B1C5-4383-A6C6-C9E988164531}"/>
              </a:ext>
            </a:extLst>
          </p:cNvPr>
          <p:cNvSpPr/>
          <p:nvPr/>
        </p:nvSpPr>
        <p:spPr>
          <a:xfrm>
            <a:off x="8973026" y="5886788"/>
            <a:ext cx="4815602" cy="317540"/>
          </a:xfrm>
          <a:prstGeom prst="rect">
            <a:avLst/>
          </a:prstGeom>
          <a:noFill/>
          <a:ln/>
        </p:spPr>
        <p:txBody>
          <a:bodyPr wrap="none" lIns="0" tIns="0" rIns="0" bIns="0" rtlCol="0" anchor="t"/>
          <a:lstStyle/>
          <a:p>
            <a:pPr marL="0" indent="0" algn="l">
              <a:lnSpc>
                <a:spcPts val="2500"/>
              </a:lnSpc>
              <a:buNone/>
            </a:pPr>
            <a:r>
              <a:rPr lang="en-US" sz="1550" b="1" dirty="0">
                <a:solidFill>
                  <a:srgbClr val="FFFFFF"/>
                </a:solidFill>
                <a:latin typeface="Heebo" pitchFamily="34" charset="0"/>
                <a:ea typeface="Heebo" pitchFamily="34" charset="-122"/>
                <a:cs typeface="Heebo" pitchFamily="34" charset="-120"/>
              </a:rPr>
              <a:t>Website:</a:t>
            </a:r>
            <a:r>
              <a:rPr lang="en-US" sz="1550" dirty="0">
                <a:solidFill>
                  <a:srgbClr val="FFFFFF"/>
                </a:solidFill>
                <a:latin typeface="Heebo" pitchFamily="34" charset="0"/>
                <a:ea typeface="Heebo" pitchFamily="34" charset="-122"/>
                <a:cs typeface="Heebo" pitchFamily="34" charset="-120"/>
              </a:rPr>
              <a:t> </a:t>
            </a:r>
            <a:r>
              <a:rPr lang="en-US" sz="1550" u="sng" dirty="0">
                <a:solidFill>
                  <a:srgbClr val="FFFFFF"/>
                </a:solidFill>
                <a:latin typeface="Heebo" pitchFamily="34" charset="0"/>
                <a:ea typeface="Heebo" pitchFamily="34" charset="-122"/>
                <a:cs typeface="Heebo" pitchFamily="34" charset="-120"/>
                <a:hlinkClick r:id="rId4">
                  <a:extLst>
                    <a:ext uri="{A12FA001-AC4F-418D-AE19-62706E023703}">
                      <ahyp:hlinkClr xmlns:ahyp="http://schemas.microsoft.com/office/drawing/2018/hyperlinkcolor" val="tx"/>
                    </a:ext>
                  </a:extLst>
                </a:hlinkClick>
              </a:rPr>
              <a:t>www.envo-green.com</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2333268"/>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152D47"/>
                </a:solidFill>
                <a:latin typeface="Crimson Pro Semi Bold" pitchFamily="34" charset="0"/>
                <a:ea typeface="Crimson Pro Semi Bold" pitchFamily="34" charset="-122"/>
                <a:cs typeface="Crimson Pro Semi Bold" pitchFamily="34" charset="-120"/>
              </a:rPr>
              <a:t>Vision &amp; Mission</a:t>
            </a:r>
            <a:endParaRPr lang="en-US" sz="3900" dirty="0"/>
          </a:p>
        </p:txBody>
      </p:sp>
      <p:pic>
        <p:nvPicPr>
          <p:cNvPr id="3" name="Image 0" descr="preencoded.png"/>
          <p:cNvPicPr>
            <a:picLocks noChangeAspect="1"/>
          </p:cNvPicPr>
          <p:nvPr/>
        </p:nvPicPr>
        <p:blipFill>
          <a:blip r:embed="rId3"/>
          <a:stretch>
            <a:fillRect/>
          </a:stretch>
        </p:blipFill>
        <p:spPr>
          <a:xfrm>
            <a:off x="10270212" y="2358152"/>
            <a:ext cx="2125980" cy="876300"/>
          </a:xfrm>
          <a:prstGeom prst="rect">
            <a:avLst/>
          </a:prstGeom>
        </p:spPr>
      </p:pic>
      <p:sp>
        <p:nvSpPr>
          <p:cNvPr id="4" name="Shape 1"/>
          <p:cNvSpPr/>
          <p:nvPr/>
        </p:nvSpPr>
        <p:spPr>
          <a:xfrm>
            <a:off x="793790" y="3680936"/>
            <a:ext cx="6422231" cy="2413635"/>
          </a:xfrm>
          <a:prstGeom prst="roundRect">
            <a:avLst>
              <a:gd name="adj" fmla="val 1233"/>
            </a:avLst>
          </a:prstGeom>
          <a:solidFill>
            <a:srgbClr val="F2EEEE"/>
          </a:solidFill>
          <a:ln/>
        </p:spPr>
      </p:sp>
      <p:sp>
        <p:nvSpPr>
          <p:cNvPr id="5" name="Text 2"/>
          <p:cNvSpPr/>
          <p:nvPr/>
        </p:nvSpPr>
        <p:spPr>
          <a:xfrm>
            <a:off x="992148" y="3879294"/>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D"/>
                </a:solidFill>
                <a:latin typeface="Crimson Pro Semi Bold" pitchFamily="34" charset="0"/>
                <a:ea typeface="Crimson Pro Semi Bold" pitchFamily="34" charset="-122"/>
                <a:cs typeface="Crimson Pro Semi Bold" pitchFamily="34" charset="-120"/>
              </a:rPr>
              <a:t>Our Vision</a:t>
            </a:r>
            <a:endParaRPr lang="en-US" sz="1950" dirty="0"/>
          </a:p>
        </p:txBody>
      </p:sp>
      <p:sp>
        <p:nvSpPr>
          <p:cNvPr id="6" name="Text 3"/>
          <p:cNvSpPr/>
          <p:nvPr/>
        </p:nvSpPr>
        <p:spPr>
          <a:xfrm>
            <a:off x="992148" y="4308515"/>
            <a:ext cx="6025515" cy="1270159"/>
          </a:xfrm>
          <a:prstGeom prst="rect">
            <a:avLst/>
          </a:prstGeom>
          <a:noFill/>
          <a:ln/>
        </p:spPr>
        <p:txBody>
          <a:bodyPr wrap="square" lIns="0" tIns="0" rIns="0" bIns="0" rtlCol="0" anchor="t"/>
          <a:lstStyle/>
          <a:p>
            <a:pPr marL="0" indent="0" algn="l">
              <a:lnSpc>
                <a:spcPts val="2500"/>
              </a:lnSpc>
              <a:buNone/>
            </a:pPr>
            <a:r>
              <a:rPr lang="en-US" sz="1550" dirty="0">
                <a:solidFill>
                  <a:srgbClr val="4C4C4D"/>
                </a:solidFill>
                <a:latin typeface="Heebo" pitchFamily="34" charset="0"/>
                <a:ea typeface="Heebo" pitchFamily="34" charset="-122"/>
                <a:cs typeface="Heebo" pitchFamily="34" charset="-120"/>
              </a:rPr>
              <a:t>To lead the environmental consulting sector in Kuwait by delivering high-quality, ethical, and technically advanced environmental solutions that set industry standards and drive sustainable development across all sectors.</a:t>
            </a:r>
            <a:endParaRPr lang="en-US" sz="1550" dirty="0"/>
          </a:p>
        </p:txBody>
      </p:sp>
      <p:sp>
        <p:nvSpPr>
          <p:cNvPr id="7" name="Shape 4"/>
          <p:cNvSpPr/>
          <p:nvPr/>
        </p:nvSpPr>
        <p:spPr>
          <a:xfrm>
            <a:off x="7414379" y="3680936"/>
            <a:ext cx="6422231" cy="2413635"/>
          </a:xfrm>
          <a:prstGeom prst="roundRect">
            <a:avLst>
              <a:gd name="adj" fmla="val 1233"/>
            </a:avLst>
          </a:prstGeom>
          <a:solidFill>
            <a:srgbClr val="F2EEEE"/>
          </a:solidFill>
          <a:ln/>
        </p:spPr>
      </p:sp>
      <p:sp>
        <p:nvSpPr>
          <p:cNvPr id="8" name="Text 5"/>
          <p:cNvSpPr/>
          <p:nvPr/>
        </p:nvSpPr>
        <p:spPr>
          <a:xfrm>
            <a:off x="7612737" y="3879294"/>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D"/>
                </a:solidFill>
                <a:latin typeface="Crimson Pro Semi Bold" pitchFamily="34" charset="0"/>
                <a:ea typeface="Crimson Pro Semi Bold" pitchFamily="34" charset="-122"/>
                <a:cs typeface="Crimson Pro Semi Bold" pitchFamily="34" charset="-120"/>
              </a:rPr>
              <a:t>Our Mission</a:t>
            </a:r>
            <a:endParaRPr lang="en-US" sz="1950" dirty="0"/>
          </a:p>
        </p:txBody>
      </p:sp>
      <p:sp>
        <p:nvSpPr>
          <p:cNvPr id="9" name="Text 6"/>
          <p:cNvSpPr/>
          <p:nvPr/>
        </p:nvSpPr>
        <p:spPr>
          <a:xfrm>
            <a:off x="7612737" y="4308515"/>
            <a:ext cx="6025515" cy="1587698"/>
          </a:xfrm>
          <a:prstGeom prst="rect">
            <a:avLst/>
          </a:prstGeom>
          <a:noFill/>
          <a:ln/>
        </p:spPr>
        <p:txBody>
          <a:bodyPr wrap="square" lIns="0" tIns="0" rIns="0" bIns="0" rtlCol="0" anchor="t"/>
          <a:lstStyle/>
          <a:p>
            <a:pPr marL="0" indent="0" algn="l">
              <a:lnSpc>
                <a:spcPts val="2500"/>
              </a:lnSpc>
              <a:buNone/>
            </a:pPr>
            <a:r>
              <a:rPr lang="en-US" sz="1550" dirty="0">
                <a:solidFill>
                  <a:srgbClr val="4C4C4D"/>
                </a:solidFill>
                <a:latin typeface="Heebo" pitchFamily="34" charset="0"/>
                <a:ea typeface="Heebo" pitchFamily="34" charset="-122"/>
                <a:cs typeface="Heebo" pitchFamily="34" charset="-120"/>
              </a:rPr>
              <a:t>To enhance environmental performance throughout Kuwait by providing state-of-the-art consultancy services aligned with Environmental Protection Law No. 42 of 2014 and its amendments (Law No. 99 of 2015), ensuring regulatory compliance and environmental excellence.</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875824"/>
            <a:ext cx="4465558" cy="558165"/>
          </a:xfrm>
          <a:prstGeom prst="rect">
            <a:avLst/>
          </a:prstGeom>
          <a:noFill/>
          <a:ln/>
        </p:spPr>
        <p:txBody>
          <a:bodyPr wrap="none" lIns="0" tIns="0" rIns="0" bIns="0" rtlCol="0" anchor="t"/>
          <a:lstStyle/>
          <a:p>
            <a:pPr marL="0" indent="0" algn="l">
              <a:lnSpc>
                <a:spcPts val="4350"/>
              </a:lnSpc>
              <a:buNone/>
            </a:pPr>
            <a:r>
              <a:rPr lang="en-US" sz="3500" dirty="0">
                <a:solidFill>
                  <a:srgbClr val="152D47"/>
                </a:solidFill>
                <a:latin typeface="Crimson Pro Semi Bold" pitchFamily="34" charset="0"/>
                <a:ea typeface="Crimson Pro Semi Bold" pitchFamily="34" charset="-122"/>
                <a:cs typeface="Crimson Pro Semi Bold" pitchFamily="34" charset="-120"/>
              </a:rPr>
              <a:t>Leadership Excellence</a:t>
            </a:r>
            <a:endParaRPr lang="en-US" sz="3500" dirty="0"/>
          </a:p>
        </p:txBody>
      </p:sp>
      <p:sp>
        <p:nvSpPr>
          <p:cNvPr id="3" name="Text 1"/>
          <p:cNvSpPr/>
          <p:nvPr/>
        </p:nvSpPr>
        <p:spPr>
          <a:xfrm>
            <a:off x="793790" y="1594723"/>
            <a:ext cx="9673114" cy="814388"/>
          </a:xfrm>
          <a:prstGeom prst="rect">
            <a:avLst/>
          </a:prstGeom>
          <a:noFill/>
          <a:ln/>
        </p:spPr>
        <p:txBody>
          <a:bodyPr wrap="square" lIns="0" tIns="0" rIns="0" bIns="0" rtlCol="0" anchor="t"/>
          <a:lstStyle/>
          <a:p>
            <a:pPr marL="0" indent="0" algn="l">
              <a:lnSpc>
                <a:spcPts val="2100"/>
              </a:lnSpc>
              <a:buNone/>
            </a:pPr>
            <a:r>
              <a:rPr lang="en-US" sz="1400" dirty="0">
                <a:solidFill>
                  <a:srgbClr val="4C4C4D"/>
                </a:solidFill>
                <a:latin typeface="Heebo" pitchFamily="34" charset="0"/>
                <a:ea typeface="Heebo" pitchFamily="34" charset="-122"/>
                <a:cs typeface="Heebo" pitchFamily="34" charset="-120"/>
              </a:rPr>
              <a:t>Our leadership team brings unparalleled experience in environmental governance, regulatory development, and technical execution. This unique combination of government authority, academic expertise, and practical engineering knowledge positions us as Kuwait's premier environmental consultancy.</a:t>
            </a:r>
            <a:endParaRPr lang="en-US" sz="1400" dirty="0"/>
          </a:p>
        </p:txBody>
      </p:sp>
      <p:pic>
        <p:nvPicPr>
          <p:cNvPr id="4" name="Image 0" descr="preencoded.png"/>
          <p:cNvPicPr>
            <a:picLocks noChangeAspect="1"/>
          </p:cNvPicPr>
          <p:nvPr/>
        </p:nvPicPr>
        <p:blipFill>
          <a:blip r:embed="rId3"/>
          <a:stretch>
            <a:fillRect/>
          </a:stretch>
        </p:blipFill>
        <p:spPr>
          <a:xfrm>
            <a:off x="10910292" y="895945"/>
            <a:ext cx="2125980" cy="876300"/>
          </a:xfrm>
          <a:prstGeom prst="rect">
            <a:avLst/>
          </a:prstGeom>
        </p:spPr>
      </p:pic>
      <p:pic>
        <p:nvPicPr>
          <p:cNvPr id="5" name="Image 1" descr="preencoded.png"/>
          <p:cNvPicPr>
            <a:picLocks noChangeAspect="1"/>
          </p:cNvPicPr>
          <p:nvPr/>
        </p:nvPicPr>
        <p:blipFill>
          <a:blip r:embed="rId4"/>
          <a:stretch>
            <a:fillRect/>
          </a:stretch>
        </p:blipFill>
        <p:spPr>
          <a:xfrm>
            <a:off x="1412769" y="3125456"/>
            <a:ext cx="1808733" cy="1808733"/>
          </a:xfrm>
          <a:prstGeom prst="rect">
            <a:avLst/>
          </a:prstGeom>
        </p:spPr>
      </p:pic>
      <p:sp>
        <p:nvSpPr>
          <p:cNvPr id="6" name="Text 2"/>
          <p:cNvSpPr/>
          <p:nvPr/>
        </p:nvSpPr>
        <p:spPr>
          <a:xfrm>
            <a:off x="793790" y="5134928"/>
            <a:ext cx="4213622" cy="557927"/>
          </a:xfrm>
          <a:prstGeom prst="rect">
            <a:avLst/>
          </a:prstGeom>
          <a:noFill/>
          <a:ln/>
        </p:spPr>
        <p:txBody>
          <a:bodyPr wrap="square" lIns="0" tIns="0" rIns="0" bIns="0" rtlCol="0" anchor="t"/>
          <a:lstStyle/>
          <a:p>
            <a:pPr marL="0" indent="0" algn="l">
              <a:lnSpc>
                <a:spcPts val="2150"/>
              </a:lnSpc>
              <a:buNone/>
            </a:pPr>
            <a:r>
              <a:rPr lang="en-US" sz="1750" dirty="0">
                <a:solidFill>
                  <a:srgbClr val="4C4C4D"/>
                </a:solidFill>
                <a:latin typeface="Crimson Pro Semi Bold" pitchFamily="34" charset="0"/>
                <a:ea typeface="Crimson Pro Semi Bold" pitchFamily="34" charset="-122"/>
                <a:cs typeface="Crimson Pro Semi Bold" pitchFamily="34" charset="-120"/>
              </a:rPr>
              <a:t>H.E. Sheikh Abdullah Ahmad Al-Humoud Al-Sabah</a:t>
            </a:r>
            <a:endParaRPr lang="en-US" sz="1750" dirty="0"/>
          </a:p>
        </p:txBody>
      </p:sp>
      <p:sp>
        <p:nvSpPr>
          <p:cNvPr id="7" name="Text 3"/>
          <p:cNvSpPr/>
          <p:nvPr/>
        </p:nvSpPr>
        <p:spPr>
          <a:xfrm>
            <a:off x="793790" y="5789295"/>
            <a:ext cx="4213622" cy="271463"/>
          </a:xfrm>
          <a:prstGeom prst="rect">
            <a:avLst/>
          </a:prstGeom>
          <a:noFill/>
          <a:ln/>
        </p:spPr>
        <p:txBody>
          <a:bodyPr wrap="none" lIns="0" tIns="0" rIns="0" bIns="0" rtlCol="0" anchor="t"/>
          <a:lstStyle/>
          <a:p>
            <a:pPr marL="0" indent="0" algn="l">
              <a:lnSpc>
                <a:spcPts val="2100"/>
              </a:lnSpc>
              <a:buNone/>
            </a:pPr>
            <a:r>
              <a:rPr lang="en-US" sz="1400" b="1" dirty="0">
                <a:solidFill>
                  <a:srgbClr val="4C4C4D"/>
                </a:solidFill>
                <a:latin typeface="Heebo" pitchFamily="34" charset="0"/>
                <a:ea typeface="Heebo" pitchFamily="34" charset="-122"/>
                <a:cs typeface="Heebo" pitchFamily="34" charset="-120"/>
              </a:rPr>
              <a:t>Chairman</a:t>
            </a:r>
            <a:endParaRPr lang="en-US" sz="1400" dirty="0"/>
          </a:p>
        </p:txBody>
      </p:sp>
      <p:sp>
        <p:nvSpPr>
          <p:cNvPr id="8" name="Text 4"/>
          <p:cNvSpPr/>
          <p:nvPr/>
        </p:nvSpPr>
        <p:spPr>
          <a:xfrm>
            <a:off x="793790" y="6157198"/>
            <a:ext cx="4213622" cy="1357313"/>
          </a:xfrm>
          <a:prstGeom prst="rect">
            <a:avLst/>
          </a:prstGeom>
          <a:noFill/>
          <a:ln/>
        </p:spPr>
        <p:txBody>
          <a:bodyPr wrap="square" lIns="0" tIns="0" rIns="0" bIns="0" rtlCol="0" anchor="t"/>
          <a:lstStyle/>
          <a:p>
            <a:pPr marL="0" indent="0" algn="l">
              <a:lnSpc>
                <a:spcPts val="2100"/>
              </a:lnSpc>
              <a:buNone/>
            </a:pPr>
            <a:r>
              <a:rPr lang="en-US" sz="1400" dirty="0">
                <a:solidFill>
                  <a:srgbClr val="4C4C4D"/>
                </a:solidFill>
                <a:latin typeface="Heebo" pitchFamily="34" charset="0"/>
                <a:ea typeface="Heebo" pitchFamily="34" charset="-122"/>
                <a:cs typeface="Heebo" pitchFamily="34" charset="-120"/>
              </a:rPr>
              <a:t>Former Director General and Chairman of Kuwait Environment Public Authority. Recognized leader in environmental governance and regulatory development with extensive experience shaping Kuwait's environmental policy framework.</a:t>
            </a:r>
            <a:endParaRPr lang="en-US" sz="1400" dirty="0"/>
          </a:p>
        </p:txBody>
      </p:sp>
      <p:pic>
        <p:nvPicPr>
          <p:cNvPr id="9" name="Image 2" descr="preencoded.png"/>
          <p:cNvPicPr>
            <a:picLocks noChangeAspect="1"/>
          </p:cNvPicPr>
          <p:nvPr/>
        </p:nvPicPr>
        <p:blipFill>
          <a:blip r:embed="rId5"/>
          <a:stretch>
            <a:fillRect/>
          </a:stretch>
        </p:blipFill>
        <p:spPr>
          <a:xfrm>
            <a:off x="5566804" y="3094553"/>
            <a:ext cx="1710763" cy="1710763"/>
          </a:xfrm>
          <a:prstGeom prst="rect">
            <a:avLst/>
          </a:prstGeom>
        </p:spPr>
      </p:pic>
      <p:sp>
        <p:nvSpPr>
          <p:cNvPr id="10" name="Text 5"/>
          <p:cNvSpPr/>
          <p:nvPr/>
        </p:nvSpPr>
        <p:spPr>
          <a:xfrm>
            <a:off x="5208270" y="5135047"/>
            <a:ext cx="2241828" cy="278963"/>
          </a:xfrm>
          <a:prstGeom prst="rect">
            <a:avLst/>
          </a:prstGeom>
          <a:noFill/>
          <a:ln/>
        </p:spPr>
        <p:txBody>
          <a:bodyPr wrap="none" lIns="0" tIns="0" rIns="0" bIns="0" rtlCol="0" anchor="t"/>
          <a:lstStyle/>
          <a:p>
            <a:pPr marL="0" indent="0" algn="l">
              <a:lnSpc>
                <a:spcPts val="2150"/>
              </a:lnSpc>
              <a:buNone/>
            </a:pPr>
            <a:r>
              <a:rPr lang="en-US" sz="1750" dirty="0">
                <a:solidFill>
                  <a:srgbClr val="4C4C4D"/>
                </a:solidFill>
                <a:latin typeface="Crimson Pro Semi Bold" pitchFamily="34" charset="0"/>
                <a:ea typeface="Crimson Pro Semi Bold" pitchFamily="34" charset="-122"/>
                <a:cs typeface="Crimson Pro Semi Bold" pitchFamily="34" charset="-120"/>
              </a:rPr>
              <a:t>Dr. Meshari S. Almutairi</a:t>
            </a:r>
            <a:endParaRPr lang="en-US" sz="1750" dirty="0"/>
          </a:p>
        </p:txBody>
      </p:sp>
      <p:sp>
        <p:nvSpPr>
          <p:cNvPr id="11" name="Text 6"/>
          <p:cNvSpPr/>
          <p:nvPr/>
        </p:nvSpPr>
        <p:spPr>
          <a:xfrm>
            <a:off x="5208270" y="5510451"/>
            <a:ext cx="4213741" cy="271463"/>
          </a:xfrm>
          <a:prstGeom prst="rect">
            <a:avLst/>
          </a:prstGeom>
          <a:noFill/>
          <a:ln/>
        </p:spPr>
        <p:txBody>
          <a:bodyPr wrap="none" lIns="0" tIns="0" rIns="0" bIns="0" rtlCol="0" anchor="t"/>
          <a:lstStyle/>
          <a:p>
            <a:pPr marL="0" indent="0" algn="l">
              <a:lnSpc>
                <a:spcPts val="2100"/>
              </a:lnSpc>
              <a:buNone/>
            </a:pPr>
            <a:r>
              <a:rPr lang="en-US" sz="1400" b="1" dirty="0">
                <a:solidFill>
                  <a:srgbClr val="4C4C4D"/>
                </a:solidFill>
                <a:latin typeface="Heebo" pitchFamily="34" charset="0"/>
                <a:ea typeface="Heebo" pitchFamily="34" charset="-122"/>
                <a:cs typeface="Heebo" pitchFamily="34" charset="-120"/>
              </a:rPr>
              <a:t>Board Member</a:t>
            </a:r>
            <a:endParaRPr lang="en-US" sz="1400" dirty="0"/>
          </a:p>
        </p:txBody>
      </p:sp>
      <p:sp>
        <p:nvSpPr>
          <p:cNvPr id="12" name="Text 7"/>
          <p:cNvSpPr/>
          <p:nvPr/>
        </p:nvSpPr>
        <p:spPr>
          <a:xfrm>
            <a:off x="5208270" y="5878354"/>
            <a:ext cx="4213741" cy="1357313"/>
          </a:xfrm>
          <a:prstGeom prst="rect">
            <a:avLst/>
          </a:prstGeom>
          <a:noFill/>
          <a:ln/>
        </p:spPr>
        <p:txBody>
          <a:bodyPr wrap="square" lIns="0" tIns="0" rIns="0" bIns="0" rtlCol="0" anchor="t"/>
          <a:lstStyle/>
          <a:p>
            <a:pPr marL="0" indent="0" algn="l">
              <a:lnSpc>
                <a:spcPts val="2100"/>
              </a:lnSpc>
              <a:buNone/>
            </a:pPr>
            <a:r>
              <a:rPr lang="en-US" sz="1400" dirty="0">
                <a:solidFill>
                  <a:srgbClr val="4C4C4D"/>
                </a:solidFill>
                <a:latin typeface="Heebo" pitchFamily="34" charset="0"/>
                <a:ea typeface="Heebo" pitchFamily="34" charset="-122"/>
                <a:cs typeface="Heebo" pitchFamily="34" charset="-120"/>
              </a:rPr>
              <a:t>Professor of Environmental Engineering at Abdullah Al Salem University. Environmental Advisor to SLB Kuwait and former Environmental Advisor to Kuwait National Assembly. Brings cutting-edge academic research to practical applications.</a:t>
            </a:r>
            <a:endParaRPr lang="en-US" sz="1400" dirty="0"/>
          </a:p>
        </p:txBody>
      </p:sp>
      <p:pic>
        <p:nvPicPr>
          <p:cNvPr id="13" name="Image 3" descr="preencoded.png"/>
          <p:cNvPicPr>
            <a:picLocks noChangeAspect="1"/>
          </p:cNvPicPr>
          <p:nvPr/>
        </p:nvPicPr>
        <p:blipFill>
          <a:blip r:embed="rId6"/>
          <a:stretch>
            <a:fillRect/>
          </a:stretch>
        </p:blipFill>
        <p:spPr>
          <a:xfrm>
            <a:off x="9932358" y="3223426"/>
            <a:ext cx="1710763" cy="1710763"/>
          </a:xfrm>
          <a:prstGeom prst="rect">
            <a:avLst/>
          </a:prstGeom>
        </p:spPr>
      </p:pic>
      <p:sp>
        <p:nvSpPr>
          <p:cNvPr id="14" name="Text 8"/>
          <p:cNvSpPr/>
          <p:nvPr/>
        </p:nvSpPr>
        <p:spPr>
          <a:xfrm>
            <a:off x="9622869" y="5135047"/>
            <a:ext cx="2386608" cy="278963"/>
          </a:xfrm>
          <a:prstGeom prst="rect">
            <a:avLst/>
          </a:prstGeom>
          <a:noFill/>
          <a:ln/>
        </p:spPr>
        <p:txBody>
          <a:bodyPr wrap="none" lIns="0" tIns="0" rIns="0" bIns="0" rtlCol="0" anchor="t"/>
          <a:lstStyle/>
          <a:p>
            <a:pPr marL="0" indent="0" algn="l">
              <a:lnSpc>
                <a:spcPts val="2150"/>
              </a:lnSpc>
              <a:buNone/>
            </a:pPr>
            <a:r>
              <a:rPr lang="en-US" sz="1750" dirty="0">
                <a:solidFill>
                  <a:srgbClr val="4C4C4D"/>
                </a:solidFill>
                <a:latin typeface="Crimson Pro Semi Bold" pitchFamily="34" charset="0"/>
                <a:ea typeface="Crimson Pro Semi Bold" pitchFamily="34" charset="-122"/>
                <a:cs typeface="Crimson Pro Semi Bold" pitchFamily="34" charset="-120"/>
              </a:rPr>
              <a:t>Eng. Meshaal S. Almutairi</a:t>
            </a:r>
            <a:endParaRPr lang="en-US" sz="1750" dirty="0"/>
          </a:p>
        </p:txBody>
      </p:sp>
      <p:sp>
        <p:nvSpPr>
          <p:cNvPr id="15" name="Text 9"/>
          <p:cNvSpPr/>
          <p:nvPr/>
        </p:nvSpPr>
        <p:spPr>
          <a:xfrm>
            <a:off x="9622869" y="5510451"/>
            <a:ext cx="4213741" cy="271463"/>
          </a:xfrm>
          <a:prstGeom prst="rect">
            <a:avLst/>
          </a:prstGeom>
          <a:noFill/>
          <a:ln/>
        </p:spPr>
        <p:txBody>
          <a:bodyPr wrap="none" lIns="0" tIns="0" rIns="0" bIns="0" rtlCol="0" anchor="t"/>
          <a:lstStyle/>
          <a:p>
            <a:pPr marL="0" indent="0" algn="l">
              <a:lnSpc>
                <a:spcPts val="2100"/>
              </a:lnSpc>
              <a:buNone/>
            </a:pPr>
            <a:r>
              <a:rPr lang="en-US" sz="1400" b="1" dirty="0">
                <a:solidFill>
                  <a:srgbClr val="4C4C4D"/>
                </a:solidFill>
                <a:latin typeface="Heebo" pitchFamily="34" charset="0"/>
                <a:ea typeface="Heebo" pitchFamily="34" charset="-122"/>
                <a:cs typeface="Heebo" pitchFamily="34" charset="-120"/>
              </a:rPr>
              <a:t>Board Member &amp; Executive Director</a:t>
            </a:r>
            <a:endParaRPr lang="en-US" sz="1400" dirty="0"/>
          </a:p>
        </p:txBody>
      </p:sp>
      <p:sp>
        <p:nvSpPr>
          <p:cNvPr id="16" name="Text 10"/>
          <p:cNvSpPr/>
          <p:nvPr/>
        </p:nvSpPr>
        <p:spPr>
          <a:xfrm>
            <a:off x="9622869" y="5878354"/>
            <a:ext cx="4213741" cy="1357313"/>
          </a:xfrm>
          <a:prstGeom prst="rect">
            <a:avLst/>
          </a:prstGeom>
          <a:noFill/>
          <a:ln/>
        </p:spPr>
        <p:txBody>
          <a:bodyPr wrap="square" lIns="0" tIns="0" rIns="0" bIns="0" rtlCol="0" anchor="t"/>
          <a:lstStyle/>
          <a:p>
            <a:pPr marL="0" indent="0" algn="l">
              <a:lnSpc>
                <a:spcPts val="2100"/>
              </a:lnSpc>
              <a:buNone/>
            </a:pPr>
            <a:r>
              <a:rPr lang="en-US" sz="1400" dirty="0">
                <a:solidFill>
                  <a:srgbClr val="4C4C4D"/>
                </a:solidFill>
                <a:latin typeface="Heebo" pitchFamily="34" charset="0"/>
                <a:ea typeface="Heebo" pitchFamily="34" charset="-122"/>
                <a:cs typeface="Heebo" pitchFamily="34" charset="-120"/>
              </a:rPr>
              <a:t>Environmental practice expert with mechanical engineering background. Founder of Grade (B) environmental company with proven track record in project execution and client relationship management.</a:t>
            </a:r>
            <a:endParaRPr lang="en-US" sz="1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839748"/>
            <a:ext cx="8019098" cy="620078"/>
          </a:xfrm>
          <a:prstGeom prst="rect">
            <a:avLst/>
          </a:prstGeom>
          <a:noFill/>
          <a:ln/>
        </p:spPr>
        <p:txBody>
          <a:bodyPr wrap="none" lIns="0" tIns="0" rIns="0" bIns="0" rtlCol="0" anchor="t"/>
          <a:lstStyle/>
          <a:p>
            <a:pPr marL="0" indent="0" algn="l">
              <a:lnSpc>
                <a:spcPts val="4850"/>
              </a:lnSpc>
              <a:buNone/>
            </a:pPr>
            <a:r>
              <a:rPr lang="en-US" sz="3900" dirty="0">
                <a:solidFill>
                  <a:srgbClr val="152D47"/>
                </a:solidFill>
                <a:latin typeface="Crimson Pro Semi Bold" pitchFamily="34" charset="0"/>
                <a:ea typeface="Crimson Pro Semi Bold" pitchFamily="34" charset="-122"/>
                <a:cs typeface="Crimson Pro Semi Bold" pitchFamily="34" charset="-120"/>
              </a:rPr>
              <a:t>Comprehensive Environmental Studies</a:t>
            </a:r>
            <a:endParaRPr lang="en-US" sz="3900" dirty="0"/>
          </a:p>
        </p:txBody>
      </p:sp>
      <p:pic>
        <p:nvPicPr>
          <p:cNvPr id="3" name="Image 0" descr="preencoded.png"/>
          <p:cNvPicPr>
            <a:picLocks noChangeAspect="1"/>
          </p:cNvPicPr>
          <p:nvPr/>
        </p:nvPicPr>
        <p:blipFill>
          <a:blip r:embed="rId3"/>
          <a:stretch>
            <a:fillRect/>
          </a:stretch>
        </p:blipFill>
        <p:spPr>
          <a:xfrm>
            <a:off x="11622881" y="864632"/>
            <a:ext cx="2125980" cy="876300"/>
          </a:xfrm>
          <a:prstGeom prst="rect">
            <a:avLst/>
          </a:prstGeom>
        </p:spPr>
      </p:pic>
      <p:sp>
        <p:nvSpPr>
          <p:cNvPr id="4" name="Text 1"/>
          <p:cNvSpPr/>
          <p:nvPr/>
        </p:nvSpPr>
        <p:spPr>
          <a:xfrm>
            <a:off x="793790" y="2187416"/>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C4C4D"/>
                </a:solidFill>
                <a:latin typeface="Heebo" pitchFamily="34" charset="0"/>
                <a:ea typeface="Heebo" pitchFamily="34" charset="-122"/>
                <a:cs typeface="Heebo" pitchFamily="34" charset="-120"/>
              </a:rPr>
              <a:t>We deliver thorough environmental assessments that form the foundation for informed decision-making and regulatory approval. Our studies combine rigorous scientific methodology with practical recommendations tailored to Kuwait's unique environmental conditions.</a:t>
            </a:r>
            <a:endParaRPr lang="en-US" sz="1550" dirty="0"/>
          </a:p>
        </p:txBody>
      </p:sp>
      <p:pic>
        <p:nvPicPr>
          <p:cNvPr id="5" name="Image 1" descr="preencoded.png"/>
          <p:cNvPicPr>
            <a:picLocks noChangeAspect="1"/>
          </p:cNvPicPr>
          <p:nvPr/>
        </p:nvPicPr>
        <p:blipFill>
          <a:blip r:embed="rId4"/>
          <a:stretch>
            <a:fillRect/>
          </a:stretch>
        </p:blipFill>
        <p:spPr>
          <a:xfrm>
            <a:off x="793790" y="3045738"/>
            <a:ext cx="891540" cy="891540"/>
          </a:xfrm>
          <a:prstGeom prst="rect">
            <a:avLst/>
          </a:prstGeom>
        </p:spPr>
      </p:pic>
      <p:sp>
        <p:nvSpPr>
          <p:cNvPr id="6" name="Text 2"/>
          <p:cNvSpPr/>
          <p:nvPr/>
        </p:nvSpPr>
        <p:spPr>
          <a:xfrm>
            <a:off x="1933337" y="3045738"/>
            <a:ext cx="1935123" cy="930473"/>
          </a:xfrm>
          <a:prstGeom prst="rect">
            <a:avLst/>
          </a:prstGeom>
          <a:noFill/>
          <a:ln/>
        </p:spPr>
        <p:txBody>
          <a:bodyPr wrap="square" lIns="0" tIns="0" rIns="0" bIns="0" rtlCol="0" anchor="t"/>
          <a:lstStyle/>
          <a:p>
            <a:pPr marL="0" indent="0" algn="l">
              <a:lnSpc>
                <a:spcPts val="2400"/>
              </a:lnSpc>
              <a:buNone/>
            </a:pPr>
            <a:r>
              <a:rPr lang="en-US" sz="1950" dirty="0">
                <a:solidFill>
                  <a:srgbClr val="4C4C4D"/>
                </a:solidFill>
                <a:latin typeface="Crimson Pro Semi Bold" pitchFamily="34" charset="0"/>
                <a:ea typeface="Crimson Pro Semi Bold" pitchFamily="34" charset="-122"/>
                <a:cs typeface="Crimson Pro Semi Bold" pitchFamily="34" charset="-120"/>
              </a:rPr>
              <a:t>Environmental Impact Assessment (EIA)</a:t>
            </a:r>
            <a:endParaRPr lang="en-US" sz="1950" dirty="0"/>
          </a:p>
        </p:txBody>
      </p:sp>
      <p:sp>
        <p:nvSpPr>
          <p:cNvPr id="7" name="Text 3"/>
          <p:cNvSpPr/>
          <p:nvPr/>
        </p:nvSpPr>
        <p:spPr>
          <a:xfrm>
            <a:off x="1933337" y="4095274"/>
            <a:ext cx="1935123" cy="3175397"/>
          </a:xfrm>
          <a:prstGeom prst="rect">
            <a:avLst/>
          </a:prstGeom>
          <a:noFill/>
          <a:ln/>
        </p:spPr>
        <p:txBody>
          <a:bodyPr wrap="square" lIns="0" tIns="0" rIns="0" bIns="0" rtlCol="0" anchor="t"/>
          <a:lstStyle/>
          <a:p>
            <a:pPr marL="0" indent="0" algn="l">
              <a:lnSpc>
                <a:spcPts val="2500"/>
              </a:lnSpc>
              <a:buNone/>
            </a:pPr>
            <a:r>
              <a:rPr lang="en-US" sz="1550" dirty="0">
                <a:solidFill>
                  <a:srgbClr val="4C4C4D"/>
                </a:solidFill>
                <a:latin typeface="Heebo" pitchFamily="34" charset="0"/>
                <a:ea typeface="Heebo" pitchFamily="34" charset="-122"/>
                <a:cs typeface="Heebo" pitchFamily="34" charset="-120"/>
              </a:rPr>
              <a:t>Comprehensive evaluation of proposed projects to identify, predict, and mitigate environmental impacts. Full compliance with KEPA requirements for all project scales.</a:t>
            </a:r>
            <a:endParaRPr lang="en-US" sz="1550" dirty="0"/>
          </a:p>
        </p:txBody>
      </p:sp>
      <p:pic>
        <p:nvPicPr>
          <p:cNvPr id="8" name="Image 2" descr="preencoded.png"/>
          <p:cNvPicPr>
            <a:picLocks noChangeAspect="1"/>
          </p:cNvPicPr>
          <p:nvPr/>
        </p:nvPicPr>
        <p:blipFill>
          <a:blip r:embed="rId5"/>
          <a:stretch>
            <a:fillRect/>
          </a:stretch>
        </p:blipFill>
        <p:spPr>
          <a:xfrm>
            <a:off x="4116467" y="3045738"/>
            <a:ext cx="891540" cy="891540"/>
          </a:xfrm>
          <a:prstGeom prst="rect">
            <a:avLst/>
          </a:prstGeom>
        </p:spPr>
      </p:pic>
      <p:sp>
        <p:nvSpPr>
          <p:cNvPr id="9" name="Text 4"/>
          <p:cNvSpPr/>
          <p:nvPr/>
        </p:nvSpPr>
        <p:spPr>
          <a:xfrm>
            <a:off x="5256014" y="3045738"/>
            <a:ext cx="1935123" cy="930473"/>
          </a:xfrm>
          <a:prstGeom prst="rect">
            <a:avLst/>
          </a:prstGeom>
          <a:noFill/>
          <a:ln/>
        </p:spPr>
        <p:txBody>
          <a:bodyPr wrap="square" lIns="0" tIns="0" rIns="0" bIns="0" rtlCol="0" anchor="t"/>
          <a:lstStyle/>
          <a:p>
            <a:pPr marL="0" indent="0" algn="l">
              <a:lnSpc>
                <a:spcPts val="2400"/>
              </a:lnSpc>
              <a:buNone/>
            </a:pPr>
            <a:r>
              <a:rPr lang="en-US" sz="1950" dirty="0">
                <a:solidFill>
                  <a:srgbClr val="4C4C4D"/>
                </a:solidFill>
                <a:latin typeface="Crimson Pro Semi Bold" pitchFamily="34" charset="0"/>
                <a:ea typeface="Crimson Pro Semi Bold" pitchFamily="34" charset="-122"/>
                <a:cs typeface="Crimson Pro Semi Bold" pitchFamily="34" charset="-120"/>
              </a:rPr>
              <a:t>Environmental Review Assessment (ERA)</a:t>
            </a:r>
            <a:endParaRPr lang="en-US" sz="1950" dirty="0"/>
          </a:p>
        </p:txBody>
      </p:sp>
      <p:sp>
        <p:nvSpPr>
          <p:cNvPr id="10" name="Text 5"/>
          <p:cNvSpPr/>
          <p:nvPr/>
        </p:nvSpPr>
        <p:spPr>
          <a:xfrm>
            <a:off x="5256014" y="4095274"/>
            <a:ext cx="1935123" cy="2857857"/>
          </a:xfrm>
          <a:prstGeom prst="rect">
            <a:avLst/>
          </a:prstGeom>
          <a:noFill/>
          <a:ln/>
        </p:spPr>
        <p:txBody>
          <a:bodyPr wrap="square" lIns="0" tIns="0" rIns="0" bIns="0" rtlCol="0" anchor="t"/>
          <a:lstStyle/>
          <a:p>
            <a:pPr marL="0" indent="0" algn="l">
              <a:lnSpc>
                <a:spcPts val="2500"/>
              </a:lnSpc>
              <a:buNone/>
            </a:pPr>
            <a:r>
              <a:rPr lang="en-US" sz="1550" dirty="0">
                <a:solidFill>
                  <a:srgbClr val="4C4C4D"/>
                </a:solidFill>
                <a:latin typeface="Heebo" pitchFamily="34" charset="0"/>
                <a:ea typeface="Heebo" pitchFamily="34" charset="-122"/>
                <a:cs typeface="Heebo" pitchFamily="34" charset="-120"/>
              </a:rPr>
              <a:t>Streamlined assessment process for lower-risk activities, ensuring efficient regulatory approval while maintaining environmental protection standards.</a:t>
            </a:r>
            <a:endParaRPr lang="en-US" sz="1550" dirty="0"/>
          </a:p>
        </p:txBody>
      </p:sp>
      <p:pic>
        <p:nvPicPr>
          <p:cNvPr id="11" name="Image 3" descr="preencoded.png"/>
          <p:cNvPicPr>
            <a:picLocks noChangeAspect="1"/>
          </p:cNvPicPr>
          <p:nvPr/>
        </p:nvPicPr>
        <p:blipFill>
          <a:blip r:embed="rId6"/>
          <a:stretch>
            <a:fillRect/>
          </a:stretch>
        </p:blipFill>
        <p:spPr>
          <a:xfrm>
            <a:off x="7439144" y="3045738"/>
            <a:ext cx="891540" cy="891540"/>
          </a:xfrm>
          <a:prstGeom prst="rect">
            <a:avLst/>
          </a:prstGeom>
        </p:spPr>
      </p:pic>
      <p:sp>
        <p:nvSpPr>
          <p:cNvPr id="12" name="Text 6"/>
          <p:cNvSpPr/>
          <p:nvPr/>
        </p:nvSpPr>
        <p:spPr>
          <a:xfrm>
            <a:off x="8578691" y="3045738"/>
            <a:ext cx="1935123" cy="930473"/>
          </a:xfrm>
          <a:prstGeom prst="rect">
            <a:avLst/>
          </a:prstGeom>
          <a:noFill/>
          <a:ln/>
        </p:spPr>
        <p:txBody>
          <a:bodyPr wrap="square" lIns="0" tIns="0" rIns="0" bIns="0" rtlCol="0" anchor="t"/>
          <a:lstStyle/>
          <a:p>
            <a:pPr marL="0" indent="0" algn="l">
              <a:lnSpc>
                <a:spcPts val="2400"/>
              </a:lnSpc>
              <a:buNone/>
            </a:pPr>
            <a:r>
              <a:rPr lang="en-US" sz="1950" dirty="0">
                <a:solidFill>
                  <a:srgbClr val="4C4C4D"/>
                </a:solidFill>
                <a:latin typeface="Crimson Pro Semi Bold" pitchFamily="34" charset="0"/>
                <a:ea typeface="Crimson Pro Semi Bold" pitchFamily="34" charset="-122"/>
                <a:cs typeface="Crimson Pro Semi Bold" pitchFamily="34" charset="-120"/>
              </a:rPr>
              <a:t>Compliance Monitoring &amp; Reporting</a:t>
            </a:r>
            <a:endParaRPr lang="en-US" sz="1950" dirty="0"/>
          </a:p>
        </p:txBody>
      </p:sp>
      <p:sp>
        <p:nvSpPr>
          <p:cNvPr id="13" name="Text 7"/>
          <p:cNvSpPr/>
          <p:nvPr/>
        </p:nvSpPr>
        <p:spPr>
          <a:xfrm>
            <a:off x="8578691" y="4095274"/>
            <a:ext cx="1935123" cy="3492937"/>
          </a:xfrm>
          <a:prstGeom prst="rect">
            <a:avLst/>
          </a:prstGeom>
          <a:noFill/>
          <a:ln/>
        </p:spPr>
        <p:txBody>
          <a:bodyPr wrap="square" lIns="0" tIns="0" rIns="0" bIns="0" rtlCol="0" anchor="t"/>
          <a:lstStyle/>
          <a:p>
            <a:pPr marL="0" indent="0" algn="l">
              <a:lnSpc>
                <a:spcPts val="2500"/>
              </a:lnSpc>
              <a:buNone/>
            </a:pPr>
            <a:r>
              <a:rPr lang="en-US" sz="1550" dirty="0">
                <a:solidFill>
                  <a:srgbClr val="4C4C4D"/>
                </a:solidFill>
                <a:latin typeface="Heebo" pitchFamily="34" charset="0"/>
                <a:ea typeface="Heebo" pitchFamily="34" charset="-122"/>
                <a:cs typeface="Heebo" pitchFamily="34" charset="-120"/>
              </a:rPr>
              <a:t>Monthly and annual compliance reports that track environmental performance, demonstrate regulatory adherence, and provide actionable insights for continuous improvement.</a:t>
            </a:r>
            <a:endParaRPr lang="en-US" sz="1550" dirty="0"/>
          </a:p>
        </p:txBody>
      </p:sp>
      <p:pic>
        <p:nvPicPr>
          <p:cNvPr id="14" name="Image 4" descr="preencoded.png"/>
          <p:cNvPicPr>
            <a:picLocks noChangeAspect="1"/>
          </p:cNvPicPr>
          <p:nvPr/>
        </p:nvPicPr>
        <p:blipFill>
          <a:blip r:embed="rId7"/>
          <a:stretch>
            <a:fillRect/>
          </a:stretch>
        </p:blipFill>
        <p:spPr>
          <a:xfrm>
            <a:off x="10761821" y="3045738"/>
            <a:ext cx="891659" cy="891659"/>
          </a:xfrm>
          <a:prstGeom prst="rect">
            <a:avLst/>
          </a:prstGeom>
        </p:spPr>
      </p:pic>
      <p:sp>
        <p:nvSpPr>
          <p:cNvPr id="15" name="Text 8"/>
          <p:cNvSpPr/>
          <p:nvPr/>
        </p:nvSpPr>
        <p:spPr>
          <a:xfrm>
            <a:off x="11901488" y="3045738"/>
            <a:ext cx="1935123" cy="930473"/>
          </a:xfrm>
          <a:prstGeom prst="rect">
            <a:avLst/>
          </a:prstGeom>
          <a:noFill/>
          <a:ln/>
        </p:spPr>
        <p:txBody>
          <a:bodyPr wrap="square" lIns="0" tIns="0" rIns="0" bIns="0" rtlCol="0" anchor="t"/>
          <a:lstStyle/>
          <a:p>
            <a:pPr marL="0" indent="0" algn="l">
              <a:lnSpc>
                <a:spcPts val="2400"/>
              </a:lnSpc>
              <a:buNone/>
            </a:pPr>
            <a:r>
              <a:rPr lang="en-US" sz="1950" dirty="0">
                <a:solidFill>
                  <a:srgbClr val="4C4C4D"/>
                </a:solidFill>
                <a:latin typeface="Crimson Pro Semi Bold" pitchFamily="34" charset="0"/>
                <a:ea typeface="Crimson Pro Semi Bold" pitchFamily="34" charset="-122"/>
                <a:cs typeface="Crimson Pro Semi Bold" pitchFamily="34" charset="-120"/>
              </a:rPr>
              <a:t>Environmental Management Plans (EMP)</a:t>
            </a:r>
            <a:endParaRPr lang="en-US" sz="1950" dirty="0"/>
          </a:p>
        </p:txBody>
      </p:sp>
      <p:sp>
        <p:nvSpPr>
          <p:cNvPr id="16" name="Text 9"/>
          <p:cNvSpPr/>
          <p:nvPr/>
        </p:nvSpPr>
        <p:spPr>
          <a:xfrm>
            <a:off x="11901488" y="4095274"/>
            <a:ext cx="1935123" cy="3492937"/>
          </a:xfrm>
          <a:prstGeom prst="rect">
            <a:avLst/>
          </a:prstGeom>
          <a:noFill/>
          <a:ln/>
        </p:spPr>
        <p:txBody>
          <a:bodyPr wrap="square" lIns="0" tIns="0" rIns="0" bIns="0" rtlCol="0" anchor="t"/>
          <a:lstStyle/>
          <a:p>
            <a:pPr marL="0" indent="0" algn="l">
              <a:lnSpc>
                <a:spcPts val="2500"/>
              </a:lnSpc>
              <a:buNone/>
            </a:pPr>
            <a:r>
              <a:rPr lang="en-US" sz="1550" dirty="0">
                <a:solidFill>
                  <a:srgbClr val="4C4C4D"/>
                </a:solidFill>
                <a:latin typeface="Heebo" pitchFamily="34" charset="0"/>
                <a:ea typeface="Heebo" pitchFamily="34" charset="-122"/>
                <a:cs typeface="Heebo" pitchFamily="34" charset="-120"/>
              </a:rPr>
              <a:t>Detailed operational frameworks that guide project implementation, establish monitoring protocols, and ensure ongoing environmental responsibility throughout project lifecycle.</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974408"/>
            <a:ext cx="7392233" cy="496133"/>
          </a:xfrm>
          <a:prstGeom prst="rect">
            <a:avLst/>
          </a:prstGeom>
          <a:noFill/>
          <a:ln/>
        </p:spPr>
        <p:txBody>
          <a:bodyPr wrap="none" lIns="0" tIns="0" rIns="0" bIns="0" rtlCol="0" anchor="t"/>
          <a:lstStyle/>
          <a:p>
            <a:pPr marL="0" indent="0" algn="l">
              <a:lnSpc>
                <a:spcPts val="3900"/>
              </a:lnSpc>
              <a:buNone/>
            </a:pPr>
            <a:r>
              <a:rPr lang="en-US" sz="3100" dirty="0">
                <a:solidFill>
                  <a:srgbClr val="152D47"/>
                </a:solidFill>
                <a:latin typeface="Crimson Pro Semi Bold" pitchFamily="34" charset="0"/>
                <a:ea typeface="Crimson Pro Semi Bold" pitchFamily="34" charset="-122"/>
                <a:cs typeface="Crimson Pro Semi Bold" pitchFamily="34" charset="-120"/>
              </a:rPr>
              <a:t>Health, Safety &amp; Environment (HSE) Services</a:t>
            </a:r>
            <a:endParaRPr lang="en-US" sz="3100" dirty="0"/>
          </a:p>
        </p:txBody>
      </p:sp>
      <p:pic>
        <p:nvPicPr>
          <p:cNvPr id="3" name="Image 0" descr="preencoded.png"/>
          <p:cNvPicPr>
            <a:picLocks noChangeAspect="1"/>
          </p:cNvPicPr>
          <p:nvPr/>
        </p:nvPicPr>
        <p:blipFill>
          <a:blip r:embed="rId3"/>
          <a:stretch>
            <a:fillRect/>
          </a:stretch>
        </p:blipFill>
        <p:spPr>
          <a:xfrm>
            <a:off x="11545372" y="990362"/>
            <a:ext cx="1838920" cy="757952"/>
          </a:xfrm>
          <a:prstGeom prst="rect">
            <a:avLst/>
          </a:prstGeom>
        </p:spPr>
      </p:pic>
      <p:pic>
        <p:nvPicPr>
          <p:cNvPr id="4" name="Image 1" descr="preencoded.png"/>
          <p:cNvPicPr>
            <a:picLocks noChangeAspect="1"/>
          </p:cNvPicPr>
          <p:nvPr/>
        </p:nvPicPr>
        <p:blipFill>
          <a:blip r:embed="rId4"/>
          <a:stretch>
            <a:fillRect/>
          </a:stretch>
        </p:blipFill>
        <p:spPr>
          <a:xfrm>
            <a:off x="793790" y="2176939"/>
            <a:ext cx="5062180" cy="5062180"/>
          </a:xfrm>
          <a:prstGeom prst="rect">
            <a:avLst/>
          </a:prstGeom>
        </p:spPr>
      </p:pic>
      <p:sp>
        <p:nvSpPr>
          <p:cNvPr id="5" name="Text 1"/>
          <p:cNvSpPr/>
          <p:nvPr/>
        </p:nvSpPr>
        <p:spPr>
          <a:xfrm>
            <a:off x="7516416" y="2148364"/>
            <a:ext cx="6327815" cy="685800"/>
          </a:xfrm>
          <a:prstGeom prst="rect">
            <a:avLst/>
          </a:prstGeom>
          <a:noFill/>
          <a:ln/>
        </p:spPr>
        <p:txBody>
          <a:bodyPr wrap="square" lIns="0" tIns="0" rIns="0" bIns="0" rtlCol="0" anchor="t"/>
          <a:lstStyle/>
          <a:p>
            <a:pPr marL="0" indent="0" algn="l">
              <a:lnSpc>
                <a:spcPts val="1800"/>
              </a:lnSpc>
              <a:buNone/>
            </a:pPr>
            <a:r>
              <a:rPr lang="en-US" sz="1250" dirty="0">
                <a:solidFill>
                  <a:srgbClr val="4C4C4D"/>
                </a:solidFill>
                <a:latin typeface="Heebo" pitchFamily="34" charset="0"/>
                <a:ea typeface="Heebo" pitchFamily="34" charset="-122"/>
                <a:cs typeface="Heebo" pitchFamily="34" charset="-120"/>
              </a:rPr>
              <a:t>Our HSE services protect your workforce, minimize operational risks, and ensure full compliance with Kuwait's occupational health and environmental regulations. We develop practical, implementable systems that integrate seamlessly with your operations.</a:t>
            </a:r>
            <a:endParaRPr lang="en-US" sz="1250" dirty="0"/>
          </a:p>
        </p:txBody>
      </p:sp>
      <p:sp>
        <p:nvSpPr>
          <p:cNvPr id="6" name="Shape 2"/>
          <p:cNvSpPr/>
          <p:nvPr/>
        </p:nvSpPr>
        <p:spPr>
          <a:xfrm>
            <a:off x="7516416" y="2977039"/>
            <a:ext cx="3100388" cy="1981319"/>
          </a:xfrm>
          <a:prstGeom prst="roundRect">
            <a:avLst>
              <a:gd name="adj" fmla="val 1202"/>
            </a:avLst>
          </a:prstGeom>
          <a:solidFill>
            <a:srgbClr val="F2EEEE"/>
          </a:solidFill>
          <a:ln/>
        </p:spPr>
      </p:sp>
      <p:sp>
        <p:nvSpPr>
          <p:cNvPr id="7" name="Shape 3"/>
          <p:cNvSpPr/>
          <p:nvPr/>
        </p:nvSpPr>
        <p:spPr>
          <a:xfrm>
            <a:off x="7675126" y="3135749"/>
            <a:ext cx="476250" cy="476250"/>
          </a:xfrm>
          <a:prstGeom prst="roundRect">
            <a:avLst>
              <a:gd name="adj" fmla="val 19198080"/>
            </a:avLst>
          </a:prstGeom>
          <a:solidFill>
            <a:srgbClr val="2150FE"/>
          </a:solidFill>
          <a:ln/>
        </p:spPr>
      </p:sp>
      <p:pic>
        <p:nvPicPr>
          <p:cNvPr id="8" name="Image 2"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06095" y="3266718"/>
            <a:ext cx="214313" cy="214312"/>
          </a:xfrm>
          <a:prstGeom prst="rect">
            <a:avLst/>
          </a:prstGeom>
        </p:spPr>
      </p:pic>
      <p:sp>
        <p:nvSpPr>
          <p:cNvPr id="9" name="Text 4"/>
          <p:cNvSpPr/>
          <p:nvPr/>
        </p:nvSpPr>
        <p:spPr>
          <a:xfrm>
            <a:off x="7675126" y="3738920"/>
            <a:ext cx="1984653" cy="248007"/>
          </a:xfrm>
          <a:prstGeom prst="rect">
            <a:avLst/>
          </a:prstGeom>
          <a:noFill/>
          <a:ln/>
        </p:spPr>
        <p:txBody>
          <a:bodyPr wrap="none" lIns="0" tIns="0" rIns="0" bIns="0" rtlCol="0" anchor="t"/>
          <a:lstStyle/>
          <a:p>
            <a:pPr marL="0" indent="0" algn="l">
              <a:lnSpc>
                <a:spcPts val="1950"/>
              </a:lnSpc>
              <a:buNone/>
            </a:pPr>
            <a:r>
              <a:rPr lang="en-US" sz="1550" dirty="0">
                <a:solidFill>
                  <a:srgbClr val="4C4C4D"/>
                </a:solidFill>
                <a:latin typeface="Crimson Pro Semi Bold" pitchFamily="34" charset="0"/>
                <a:ea typeface="Crimson Pro Semi Bold" pitchFamily="34" charset="-122"/>
                <a:cs typeface="Crimson Pro Semi Bold" pitchFamily="34" charset="-120"/>
              </a:rPr>
              <a:t>Compliance Audits</a:t>
            </a:r>
            <a:endParaRPr lang="en-US" sz="1550" dirty="0"/>
          </a:p>
        </p:txBody>
      </p:sp>
      <p:sp>
        <p:nvSpPr>
          <p:cNvPr id="10" name="Text 5"/>
          <p:cNvSpPr/>
          <p:nvPr/>
        </p:nvSpPr>
        <p:spPr>
          <a:xfrm>
            <a:off x="7675126" y="4113847"/>
            <a:ext cx="2782967" cy="685800"/>
          </a:xfrm>
          <a:prstGeom prst="rect">
            <a:avLst/>
          </a:prstGeom>
          <a:noFill/>
          <a:ln/>
        </p:spPr>
        <p:txBody>
          <a:bodyPr wrap="square" lIns="0" tIns="0" rIns="0" bIns="0" rtlCol="0" anchor="t"/>
          <a:lstStyle/>
          <a:p>
            <a:pPr marL="0" indent="0" algn="l">
              <a:lnSpc>
                <a:spcPts val="1800"/>
              </a:lnSpc>
              <a:buNone/>
            </a:pPr>
            <a:r>
              <a:rPr lang="en-US" sz="1250" dirty="0">
                <a:solidFill>
                  <a:srgbClr val="4C4C4D"/>
                </a:solidFill>
                <a:latin typeface="Heebo" pitchFamily="34" charset="0"/>
                <a:ea typeface="Heebo" pitchFamily="34" charset="-122"/>
                <a:cs typeface="Heebo" pitchFamily="34" charset="-120"/>
              </a:rPr>
              <a:t>Comprehensive regulatory compliance audits identifying gaps and providing corrective action plans.</a:t>
            </a:r>
            <a:endParaRPr lang="en-US" sz="1250" dirty="0"/>
          </a:p>
        </p:txBody>
      </p:sp>
      <p:sp>
        <p:nvSpPr>
          <p:cNvPr id="11" name="Shape 6"/>
          <p:cNvSpPr/>
          <p:nvPr/>
        </p:nvSpPr>
        <p:spPr>
          <a:xfrm>
            <a:off x="10743724" y="2977039"/>
            <a:ext cx="3100507" cy="1981319"/>
          </a:xfrm>
          <a:prstGeom prst="roundRect">
            <a:avLst>
              <a:gd name="adj" fmla="val 1202"/>
            </a:avLst>
          </a:prstGeom>
          <a:solidFill>
            <a:srgbClr val="F2EEEE"/>
          </a:solidFill>
          <a:ln/>
        </p:spPr>
      </p:sp>
      <p:sp>
        <p:nvSpPr>
          <p:cNvPr id="12" name="Shape 7"/>
          <p:cNvSpPr/>
          <p:nvPr/>
        </p:nvSpPr>
        <p:spPr>
          <a:xfrm>
            <a:off x="10902434" y="3135749"/>
            <a:ext cx="476250" cy="476250"/>
          </a:xfrm>
          <a:prstGeom prst="roundRect">
            <a:avLst>
              <a:gd name="adj" fmla="val 19198080"/>
            </a:avLst>
          </a:prstGeom>
          <a:solidFill>
            <a:srgbClr val="2150FE"/>
          </a:solidFill>
          <a:ln/>
        </p:spPr>
      </p:sp>
      <p:pic>
        <p:nvPicPr>
          <p:cNvPr id="13" name="Image 3"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033403" y="3266718"/>
            <a:ext cx="214313" cy="214312"/>
          </a:xfrm>
          <a:prstGeom prst="rect">
            <a:avLst/>
          </a:prstGeom>
        </p:spPr>
      </p:pic>
      <p:sp>
        <p:nvSpPr>
          <p:cNvPr id="14" name="Text 8"/>
          <p:cNvSpPr/>
          <p:nvPr/>
        </p:nvSpPr>
        <p:spPr>
          <a:xfrm>
            <a:off x="10902434" y="3738920"/>
            <a:ext cx="2226350" cy="248007"/>
          </a:xfrm>
          <a:prstGeom prst="rect">
            <a:avLst/>
          </a:prstGeom>
          <a:noFill/>
          <a:ln/>
        </p:spPr>
        <p:txBody>
          <a:bodyPr wrap="none" lIns="0" tIns="0" rIns="0" bIns="0" rtlCol="0" anchor="t"/>
          <a:lstStyle/>
          <a:p>
            <a:pPr marL="0" indent="0" algn="l">
              <a:lnSpc>
                <a:spcPts val="1950"/>
              </a:lnSpc>
              <a:buNone/>
            </a:pPr>
            <a:r>
              <a:rPr lang="en-US" sz="1550" dirty="0">
                <a:solidFill>
                  <a:srgbClr val="4C4C4D"/>
                </a:solidFill>
                <a:latin typeface="Crimson Pro Semi Bold" pitchFamily="34" charset="0"/>
                <a:ea typeface="Crimson Pro Semi Bold" pitchFamily="34" charset="-122"/>
                <a:cs typeface="Crimson Pro Semi Bold" pitchFamily="34" charset="-120"/>
              </a:rPr>
              <a:t>Environmental Monitoring</a:t>
            </a:r>
            <a:endParaRPr lang="en-US" sz="1550" dirty="0"/>
          </a:p>
        </p:txBody>
      </p:sp>
      <p:sp>
        <p:nvSpPr>
          <p:cNvPr id="15" name="Text 9"/>
          <p:cNvSpPr/>
          <p:nvPr/>
        </p:nvSpPr>
        <p:spPr>
          <a:xfrm>
            <a:off x="10902434" y="4113847"/>
            <a:ext cx="2783086" cy="685800"/>
          </a:xfrm>
          <a:prstGeom prst="rect">
            <a:avLst/>
          </a:prstGeom>
          <a:noFill/>
          <a:ln/>
        </p:spPr>
        <p:txBody>
          <a:bodyPr wrap="square" lIns="0" tIns="0" rIns="0" bIns="0" rtlCol="0" anchor="t"/>
          <a:lstStyle/>
          <a:p>
            <a:pPr marL="0" indent="0" algn="l">
              <a:lnSpc>
                <a:spcPts val="1800"/>
              </a:lnSpc>
              <a:buNone/>
            </a:pPr>
            <a:r>
              <a:rPr lang="en-US" sz="1250" dirty="0">
                <a:solidFill>
                  <a:srgbClr val="4C4C4D"/>
                </a:solidFill>
                <a:latin typeface="Heebo" pitchFamily="34" charset="0"/>
                <a:ea typeface="Heebo" pitchFamily="34" charset="-122"/>
                <a:cs typeface="Heebo" pitchFamily="34" charset="-120"/>
              </a:rPr>
              <a:t>Workplace environmental monitoring for air quality, noise, and exposure assessment.</a:t>
            </a:r>
            <a:endParaRPr lang="en-US" sz="1250" dirty="0"/>
          </a:p>
        </p:txBody>
      </p:sp>
      <p:sp>
        <p:nvSpPr>
          <p:cNvPr id="16" name="Shape 10"/>
          <p:cNvSpPr/>
          <p:nvPr/>
        </p:nvSpPr>
        <p:spPr>
          <a:xfrm>
            <a:off x="7516416" y="5085278"/>
            <a:ext cx="3100388" cy="1981319"/>
          </a:xfrm>
          <a:prstGeom prst="roundRect">
            <a:avLst>
              <a:gd name="adj" fmla="val 1202"/>
            </a:avLst>
          </a:prstGeom>
          <a:solidFill>
            <a:srgbClr val="F2EEEE"/>
          </a:solidFill>
          <a:ln/>
        </p:spPr>
      </p:sp>
      <p:sp>
        <p:nvSpPr>
          <p:cNvPr id="17" name="Shape 11"/>
          <p:cNvSpPr/>
          <p:nvPr/>
        </p:nvSpPr>
        <p:spPr>
          <a:xfrm>
            <a:off x="7675126" y="5243989"/>
            <a:ext cx="476250" cy="476250"/>
          </a:xfrm>
          <a:prstGeom prst="roundRect">
            <a:avLst>
              <a:gd name="adj" fmla="val 19198080"/>
            </a:avLst>
          </a:prstGeom>
          <a:solidFill>
            <a:srgbClr val="2150FE"/>
          </a:solidFill>
          <a:ln/>
        </p:spPr>
      </p:sp>
      <p:pic>
        <p:nvPicPr>
          <p:cNvPr id="18" name="Image 4"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06095" y="5374958"/>
            <a:ext cx="214313" cy="214312"/>
          </a:xfrm>
          <a:prstGeom prst="rect">
            <a:avLst/>
          </a:prstGeom>
        </p:spPr>
      </p:pic>
      <p:sp>
        <p:nvSpPr>
          <p:cNvPr id="19" name="Text 12"/>
          <p:cNvSpPr/>
          <p:nvPr/>
        </p:nvSpPr>
        <p:spPr>
          <a:xfrm>
            <a:off x="7675126" y="5847159"/>
            <a:ext cx="1984653" cy="248007"/>
          </a:xfrm>
          <a:prstGeom prst="rect">
            <a:avLst/>
          </a:prstGeom>
          <a:noFill/>
          <a:ln/>
        </p:spPr>
        <p:txBody>
          <a:bodyPr wrap="none" lIns="0" tIns="0" rIns="0" bIns="0" rtlCol="0" anchor="t"/>
          <a:lstStyle/>
          <a:p>
            <a:pPr marL="0" indent="0" algn="l">
              <a:lnSpc>
                <a:spcPts val="1950"/>
              </a:lnSpc>
              <a:buNone/>
            </a:pPr>
            <a:r>
              <a:rPr lang="en-US" sz="1550" dirty="0">
                <a:solidFill>
                  <a:srgbClr val="4C4C4D"/>
                </a:solidFill>
                <a:latin typeface="Crimson Pro Semi Bold" pitchFamily="34" charset="0"/>
                <a:ea typeface="Crimson Pro Semi Bold" pitchFamily="34" charset="-122"/>
                <a:cs typeface="Crimson Pro Semi Bold" pitchFamily="34" charset="-120"/>
              </a:rPr>
              <a:t>Training Programs</a:t>
            </a:r>
            <a:endParaRPr lang="en-US" sz="1550" dirty="0"/>
          </a:p>
        </p:txBody>
      </p:sp>
      <p:sp>
        <p:nvSpPr>
          <p:cNvPr id="20" name="Text 13"/>
          <p:cNvSpPr/>
          <p:nvPr/>
        </p:nvSpPr>
        <p:spPr>
          <a:xfrm>
            <a:off x="7675126" y="6222087"/>
            <a:ext cx="2782967" cy="685800"/>
          </a:xfrm>
          <a:prstGeom prst="rect">
            <a:avLst/>
          </a:prstGeom>
          <a:noFill/>
          <a:ln/>
        </p:spPr>
        <p:txBody>
          <a:bodyPr wrap="square" lIns="0" tIns="0" rIns="0" bIns="0" rtlCol="0" anchor="t"/>
          <a:lstStyle/>
          <a:p>
            <a:pPr marL="0" indent="0" algn="l">
              <a:lnSpc>
                <a:spcPts val="1800"/>
              </a:lnSpc>
              <a:buNone/>
            </a:pPr>
            <a:r>
              <a:rPr lang="en-US" sz="1250" dirty="0">
                <a:solidFill>
                  <a:srgbClr val="4C4C4D"/>
                </a:solidFill>
                <a:latin typeface="Heebo" pitchFamily="34" charset="0"/>
                <a:ea typeface="Heebo" pitchFamily="34" charset="-122"/>
                <a:cs typeface="Heebo" pitchFamily="34" charset="-120"/>
              </a:rPr>
              <a:t>Customized environmental training programs for management and operational staff.</a:t>
            </a:r>
            <a:endParaRPr lang="en-US" sz="1250" dirty="0"/>
          </a:p>
        </p:txBody>
      </p:sp>
      <p:sp>
        <p:nvSpPr>
          <p:cNvPr id="21" name="Shape 14"/>
          <p:cNvSpPr/>
          <p:nvPr/>
        </p:nvSpPr>
        <p:spPr>
          <a:xfrm>
            <a:off x="10743724" y="5085278"/>
            <a:ext cx="3100507" cy="1981319"/>
          </a:xfrm>
          <a:prstGeom prst="roundRect">
            <a:avLst>
              <a:gd name="adj" fmla="val 1202"/>
            </a:avLst>
          </a:prstGeom>
          <a:solidFill>
            <a:srgbClr val="F2EEEE"/>
          </a:solidFill>
          <a:ln/>
        </p:spPr>
      </p:sp>
      <p:sp>
        <p:nvSpPr>
          <p:cNvPr id="22" name="Shape 15"/>
          <p:cNvSpPr/>
          <p:nvPr/>
        </p:nvSpPr>
        <p:spPr>
          <a:xfrm>
            <a:off x="10902434" y="5243989"/>
            <a:ext cx="476250" cy="476250"/>
          </a:xfrm>
          <a:prstGeom prst="roundRect">
            <a:avLst>
              <a:gd name="adj" fmla="val 19198080"/>
            </a:avLst>
          </a:prstGeom>
          <a:solidFill>
            <a:srgbClr val="2150FE"/>
          </a:solidFill>
          <a:ln/>
        </p:spPr>
      </p:sp>
      <p:pic>
        <p:nvPicPr>
          <p:cNvPr id="23" name="Image 5"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033403" y="5374958"/>
            <a:ext cx="214313" cy="214312"/>
          </a:xfrm>
          <a:prstGeom prst="rect">
            <a:avLst/>
          </a:prstGeom>
        </p:spPr>
      </p:pic>
      <p:sp>
        <p:nvSpPr>
          <p:cNvPr id="24" name="Text 16"/>
          <p:cNvSpPr/>
          <p:nvPr/>
        </p:nvSpPr>
        <p:spPr>
          <a:xfrm>
            <a:off x="10902434" y="5847159"/>
            <a:ext cx="1984653" cy="248007"/>
          </a:xfrm>
          <a:prstGeom prst="rect">
            <a:avLst/>
          </a:prstGeom>
          <a:noFill/>
          <a:ln/>
        </p:spPr>
        <p:txBody>
          <a:bodyPr wrap="none" lIns="0" tIns="0" rIns="0" bIns="0" rtlCol="0" anchor="t"/>
          <a:lstStyle/>
          <a:p>
            <a:pPr marL="0" indent="0" algn="l">
              <a:lnSpc>
                <a:spcPts val="1950"/>
              </a:lnSpc>
              <a:buNone/>
            </a:pPr>
            <a:r>
              <a:rPr lang="en-US" sz="1550" dirty="0">
                <a:solidFill>
                  <a:srgbClr val="4C4C4D"/>
                </a:solidFill>
                <a:latin typeface="Crimson Pro Semi Bold" pitchFamily="34" charset="0"/>
                <a:ea typeface="Crimson Pro Semi Bold" pitchFamily="34" charset="-122"/>
                <a:cs typeface="Crimson Pro Semi Bold" pitchFamily="34" charset="-120"/>
              </a:rPr>
              <a:t>Safety Systems</a:t>
            </a:r>
            <a:endParaRPr lang="en-US" sz="1550" dirty="0"/>
          </a:p>
        </p:txBody>
      </p:sp>
      <p:sp>
        <p:nvSpPr>
          <p:cNvPr id="25" name="Text 17"/>
          <p:cNvSpPr/>
          <p:nvPr/>
        </p:nvSpPr>
        <p:spPr>
          <a:xfrm>
            <a:off x="10902434" y="6222087"/>
            <a:ext cx="2783086" cy="685800"/>
          </a:xfrm>
          <a:prstGeom prst="rect">
            <a:avLst/>
          </a:prstGeom>
          <a:noFill/>
          <a:ln/>
        </p:spPr>
        <p:txBody>
          <a:bodyPr wrap="square" lIns="0" tIns="0" rIns="0" bIns="0" rtlCol="0" anchor="t"/>
          <a:lstStyle/>
          <a:p>
            <a:pPr marL="0" indent="0" algn="l">
              <a:lnSpc>
                <a:spcPts val="1800"/>
              </a:lnSpc>
              <a:buNone/>
            </a:pPr>
            <a:r>
              <a:rPr lang="en-US" sz="1250" dirty="0">
                <a:solidFill>
                  <a:srgbClr val="4C4C4D"/>
                </a:solidFill>
                <a:latin typeface="Heebo" pitchFamily="34" charset="0"/>
                <a:ea typeface="Heebo" pitchFamily="34" charset="-122"/>
                <a:cs typeface="Heebo" pitchFamily="34" charset="-120"/>
              </a:rPr>
              <a:t>Implementation of robust safety management systems aligned with international standards.</a:t>
            </a:r>
            <a:endParaRPr lang="en-US" sz="12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863084"/>
            <a:ext cx="8248769" cy="620078"/>
          </a:xfrm>
          <a:prstGeom prst="rect">
            <a:avLst/>
          </a:prstGeom>
          <a:noFill/>
          <a:ln/>
        </p:spPr>
        <p:txBody>
          <a:bodyPr wrap="none" lIns="0" tIns="0" rIns="0" bIns="0" rtlCol="0" anchor="t"/>
          <a:lstStyle/>
          <a:p>
            <a:pPr marL="0" indent="0" algn="l">
              <a:lnSpc>
                <a:spcPts val="4850"/>
              </a:lnSpc>
              <a:buNone/>
            </a:pPr>
            <a:r>
              <a:rPr lang="en-US" sz="3900" dirty="0">
                <a:solidFill>
                  <a:srgbClr val="152D47"/>
                </a:solidFill>
                <a:latin typeface="Crimson Pro Semi Bold" pitchFamily="34" charset="0"/>
                <a:ea typeface="Crimson Pro Semi Bold" pitchFamily="34" charset="-122"/>
                <a:cs typeface="Crimson Pro Semi Bold" pitchFamily="34" charset="-120"/>
              </a:rPr>
              <a:t>Advanced Waste Management Solutions</a:t>
            </a:r>
            <a:endParaRPr lang="en-US" sz="3900" dirty="0"/>
          </a:p>
        </p:txBody>
      </p:sp>
      <p:pic>
        <p:nvPicPr>
          <p:cNvPr id="3" name="Image 0" descr="preencoded.png"/>
          <p:cNvPicPr>
            <a:picLocks noChangeAspect="1"/>
          </p:cNvPicPr>
          <p:nvPr/>
        </p:nvPicPr>
        <p:blipFill>
          <a:blip r:embed="rId3"/>
          <a:stretch>
            <a:fillRect/>
          </a:stretch>
        </p:blipFill>
        <p:spPr>
          <a:xfrm>
            <a:off x="11622881" y="887968"/>
            <a:ext cx="2125980" cy="876300"/>
          </a:xfrm>
          <a:prstGeom prst="rect">
            <a:avLst/>
          </a:prstGeom>
        </p:spPr>
      </p:pic>
      <p:sp>
        <p:nvSpPr>
          <p:cNvPr id="4" name="Text 1"/>
          <p:cNvSpPr/>
          <p:nvPr/>
        </p:nvSpPr>
        <p:spPr>
          <a:xfrm>
            <a:off x="793790" y="2210753"/>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C4C4D"/>
                </a:solidFill>
                <a:latin typeface="Heebo" pitchFamily="34" charset="0"/>
                <a:ea typeface="Heebo" pitchFamily="34" charset="-122"/>
                <a:cs typeface="Heebo" pitchFamily="34" charset="-120"/>
              </a:rPr>
              <a:t>We provide end-to-end waste management services that transform waste challenges into sustainable solutions. Our expertise spans the complete waste lifecycle, from generation through treatment, recycling, and final disposal, ensuring environmental protection and resource recovery.</a:t>
            </a:r>
            <a:endParaRPr lang="en-US" sz="1550" dirty="0"/>
          </a:p>
        </p:txBody>
      </p:sp>
      <p:sp>
        <p:nvSpPr>
          <p:cNvPr id="5" name="Text 2"/>
          <p:cNvSpPr/>
          <p:nvPr/>
        </p:nvSpPr>
        <p:spPr>
          <a:xfrm>
            <a:off x="793790" y="3069074"/>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C4C4D"/>
                </a:solidFill>
                <a:latin typeface="Crimson Pro Light" pitchFamily="34" charset="0"/>
                <a:ea typeface="Crimson Pro Light" pitchFamily="34" charset="-122"/>
                <a:cs typeface="Crimson Pro Light" pitchFamily="34" charset="-120"/>
              </a:rPr>
              <a:t>01</a:t>
            </a:r>
            <a:endParaRPr lang="en-US" sz="1550" dirty="0"/>
          </a:p>
        </p:txBody>
      </p:sp>
      <p:sp>
        <p:nvSpPr>
          <p:cNvPr id="6" name="Shape 3"/>
          <p:cNvSpPr/>
          <p:nvPr/>
        </p:nvSpPr>
        <p:spPr>
          <a:xfrm>
            <a:off x="793790" y="3383399"/>
            <a:ext cx="4215289" cy="22860"/>
          </a:xfrm>
          <a:prstGeom prst="rect">
            <a:avLst/>
          </a:prstGeom>
          <a:solidFill>
            <a:srgbClr val="2150FE"/>
          </a:solidFill>
          <a:ln/>
        </p:spPr>
      </p:sp>
      <p:sp>
        <p:nvSpPr>
          <p:cNvPr id="7" name="Text 4"/>
          <p:cNvSpPr/>
          <p:nvPr/>
        </p:nvSpPr>
        <p:spPr>
          <a:xfrm>
            <a:off x="793790" y="3528298"/>
            <a:ext cx="3153132" cy="310158"/>
          </a:xfrm>
          <a:prstGeom prst="rect">
            <a:avLst/>
          </a:prstGeom>
          <a:noFill/>
          <a:ln/>
        </p:spPr>
        <p:txBody>
          <a:bodyPr wrap="none" lIns="0" tIns="0" rIns="0" bIns="0" rtlCol="0" anchor="t"/>
          <a:lstStyle/>
          <a:p>
            <a:pPr marL="0" indent="0" algn="l">
              <a:lnSpc>
                <a:spcPts val="2400"/>
              </a:lnSpc>
              <a:buNone/>
            </a:pPr>
            <a:r>
              <a:rPr lang="en-US" sz="1950" dirty="0">
                <a:solidFill>
                  <a:srgbClr val="4C4C4D"/>
                </a:solidFill>
                <a:latin typeface="Crimson Pro Semi Bold" pitchFamily="34" charset="0"/>
                <a:ea typeface="Crimson Pro Semi Bold" pitchFamily="34" charset="-122"/>
                <a:cs typeface="Crimson Pro Semi Bold" pitchFamily="34" charset="-120"/>
              </a:rPr>
              <a:t>Municipal Waste Management</a:t>
            </a:r>
            <a:endParaRPr lang="en-US" sz="1950" dirty="0"/>
          </a:p>
        </p:txBody>
      </p:sp>
      <p:sp>
        <p:nvSpPr>
          <p:cNvPr id="8" name="Text 5"/>
          <p:cNvSpPr/>
          <p:nvPr/>
        </p:nvSpPr>
        <p:spPr>
          <a:xfrm>
            <a:off x="793790" y="3957518"/>
            <a:ext cx="4215289" cy="1270159"/>
          </a:xfrm>
          <a:prstGeom prst="rect">
            <a:avLst/>
          </a:prstGeom>
          <a:noFill/>
          <a:ln/>
        </p:spPr>
        <p:txBody>
          <a:bodyPr wrap="square" lIns="0" tIns="0" rIns="0" bIns="0" rtlCol="0" anchor="t"/>
          <a:lstStyle/>
          <a:p>
            <a:pPr marL="0" indent="0" algn="l">
              <a:lnSpc>
                <a:spcPts val="2500"/>
              </a:lnSpc>
              <a:buNone/>
            </a:pPr>
            <a:r>
              <a:rPr lang="en-US" sz="1550" dirty="0">
                <a:solidFill>
                  <a:srgbClr val="4C4C4D"/>
                </a:solidFill>
                <a:latin typeface="Heebo" pitchFamily="34" charset="0"/>
                <a:ea typeface="Heebo" pitchFamily="34" charset="-122"/>
                <a:cs typeface="Heebo" pitchFamily="34" charset="-120"/>
              </a:rPr>
              <a:t>Comprehensive municipal solid waste strategies including collection optimization, transfer station design, and disposal facility planning for government entities.</a:t>
            </a:r>
            <a:endParaRPr lang="en-US" sz="1550" dirty="0"/>
          </a:p>
        </p:txBody>
      </p:sp>
      <p:sp>
        <p:nvSpPr>
          <p:cNvPr id="9" name="Text 6"/>
          <p:cNvSpPr/>
          <p:nvPr/>
        </p:nvSpPr>
        <p:spPr>
          <a:xfrm>
            <a:off x="5207437" y="3069074"/>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C4C4D"/>
                </a:solidFill>
                <a:latin typeface="Crimson Pro Light" pitchFamily="34" charset="0"/>
                <a:ea typeface="Crimson Pro Light" pitchFamily="34" charset="-122"/>
                <a:cs typeface="Crimson Pro Light" pitchFamily="34" charset="-120"/>
              </a:rPr>
              <a:t>02</a:t>
            </a:r>
            <a:endParaRPr lang="en-US" sz="1550" dirty="0"/>
          </a:p>
        </p:txBody>
      </p:sp>
      <p:sp>
        <p:nvSpPr>
          <p:cNvPr id="10" name="Shape 7"/>
          <p:cNvSpPr/>
          <p:nvPr/>
        </p:nvSpPr>
        <p:spPr>
          <a:xfrm>
            <a:off x="5207437" y="3383399"/>
            <a:ext cx="4215408" cy="22860"/>
          </a:xfrm>
          <a:prstGeom prst="rect">
            <a:avLst/>
          </a:prstGeom>
          <a:solidFill>
            <a:srgbClr val="2150FE"/>
          </a:solidFill>
          <a:ln/>
        </p:spPr>
      </p:sp>
      <p:sp>
        <p:nvSpPr>
          <p:cNvPr id="11" name="Text 8"/>
          <p:cNvSpPr/>
          <p:nvPr/>
        </p:nvSpPr>
        <p:spPr>
          <a:xfrm>
            <a:off x="5207437" y="3528298"/>
            <a:ext cx="3124081" cy="310158"/>
          </a:xfrm>
          <a:prstGeom prst="rect">
            <a:avLst/>
          </a:prstGeom>
          <a:noFill/>
          <a:ln/>
        </p:spPr>
        <p:txBody>
          <a:bodyPr wrap="none" lIns="0" tIns="0" rIns="0" bIns="0" rtlCol="0" anchor="t"/>
          <a:lstStyle/>
          <a:p>
            <a:pPr marL="0" indent="0" algn="l">
              <a:lnSpc>
                <a:spcPts val="2400"/>
              </a:lnSpc>
              <a:buNone/>
            </a:pPr>
            <a:r>
              <a:rPr lang="en-US" sz="1950" dirty="0">
                <a:solidFill>
                  <a:srgbClr val="4C4C4D"/>
                </a:solidFill>
                <a:latin typeface="Crimson Pro Semi Bold" pitchFamily="34" charset="0"/>
                <a:ea typeface="Crimson Pro Semi Bold" pitchFamily="34" charset="-122"/>
                <a:cs typeface="Crimson Pro Semi Bold" pitchFamily="34" charset="-120"/>
              </a:rPr>
              <a:t>Industrial Waste Management</a:t>
            </a:r>
            <a:endParaRPr lang="en-US" sz="1950" dirty="0"/>
          </a:p>
        </p:txBody>
      </p:sp>
      <p:sp>
        <p:nvSpPr>
          <p:cNvPr id="12" name="Text 9"/>
          <p:cNvSpPr/>
          <p:nvPr/>
        </p:nvSpPr>
        <p:spPr>
          <a:xfrm>
            <a:off x="5207437" y="3957518"/>
            <a:ext cx="4215408" cy="1270159"/>
          </a:xfrm>
          <a:prstGeom prst="rect">
            <a:avLst/>
          </a:prstGeom>
          <a:noFill/>
          <a:ln/>
        </p:spPr>
        <p:txBody>
          <a:bodyPr wrap="square" lIns="0" tIns="0" rIns="0" bIns="0" rtlCol="0" anchor="t"/>
          <a:lstStyle/>
          <a:p>
            <a:pPr marL="0" indent="0" algn="l">
              <a:lnSpc>
                <a:spcPts val="2500"/>
              </a:lnSpc>
              <a:buNone/>
            </a:pPr>
            <a:r>
              <a:rPr lang="en-US" sz="1550" dirty="0">
                <a:solidFill>
                  <a:srgbClr val="4C4C4D"/>
                </a:solidFill>
                <a:latin typeface="Heebo" pitchFamily="34" charset="0"/>
                <a:ea typeface="Heebo" pitchFamily="34" charset="-122"/>
                <a:cs typeface="Heebo" pitchFamily="34" charset="-120"/>
              </a:rPr>
              <a:t>Specialized management systems for industrial waste streams, including characterization, segregation protocols, and compliant handling procedures.</a:t>
            </a:r>
            <a:endParaRPr lang="en-US" sz="1550" dirty="0"/>
          </a:p>
        </p:txBody>
      </p:sp>
      <p:sp>
        <p:nvSpPr>
          <p:cNvPr id="13" name="Text 10"/>
          <p:cNvSpPr/>
          <p:nvPr/>
        </p:nvSpPr>
        <p:spPr>
          <a:xfrm>
            <a:off x="9621203" y="3069074"/>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C4C4D"/>
                </a:solidFill>
                <a:latin typeface="Crimson Pro Light" pitchFamily="34" charset="0"/>
                <a:ea typeface="Crimson Pro Light" pitchFamily="34" charset="-122"/>
                <a:cs typeface="Crimson Pro Light" pitchFamily="34" charset="-120"/>
              </a:rPr>
              <a:t>03</a:t>
            </a:r>
            <a:endParaRPr lang="en-US" sz="1550" dirty="0"/>
          </a:p>
        </p:txBody>
      </p:sp>
      <p:sp>
        <p:nvSpPr>
          <p:cNvPr id="14" name="Shape 11"/>
          <p:cNvSpPr/>
          <p:nvPr/>
        </p:nvSpPr>
        <p:spPr>
          <a:xfrm>
            <a:off x="9621203" y="3383399"/>
            <a:ext cx="4215289" cy="22860"/>
          </a:xfrm>
          <a:prstGeom prst="rect">
            <a:avLst/>
          </a:prstGeom>
          <a:solidFill>
            <a:srgbClr val="2150FE"/>
          </a:solidFill>
          <a:ln/>
        </p:spPr>
      </p:sp>
      <p:sp>
        <p:nvSpPr>
          <p:cNvPr id="15" name="Text 12"/>
          <p:cNvSpPr/>
          <p:nvPr/>
        </p:nvSpPr>
        <p:spPr>
          <a:xfrm>
            <a:off x="9621203" y="3528298"/>
            <a:ext cx="3196114" cy="310158"/>
          </a:xfrm>
          <a:prstGeom prst="rect">
            <a:avLst/>
          </a:prstGeom>
          <a:noFill/>
          <a:ln/>
        </p:spPr>
        <p:txBody>
          <a:bodyPr wrap="none" lIns="0" tIns="0" rIns="0" bIns="0" rtlCol="0" anchor="t"/>
          <a:lstStyle/>
          <a:p>
            <a:pPr marL="0" indent="0" algn="l">
              <a:lnSpc>
                <a:spcPts val="2400"/>
              </a:lnSpc>
              <a:buNone/>
            </a:pPr>
            <a:r>
              <a:rPr lang="en-US" sz="1950" dirty="0">
                <a:solidFill>
                  <a:srgbClr val="4C4C4D"/>
                </a:solidFill>
                <a:latin typeface="Crimson Pro Semi Bold" pitchFamily="34" charset="0"/>
                <a:ea typeface="Crimson Pro Semi Bold" pitchFamily="34" charset="-122"/>
                <a:cs typeface="Crimson Pro Semi Bold" pitchFamily="34" charset="-120"/>
              </a:rPr>
              <a:t>Hazardous Waste Management</a:t>
            </a:r>
            <a:endParaRPr lang="en-US" sz="1950" dirty="0"/>
          </a:p>
        </p:txBody>
      </p:sp>
      <p:sp>
        <p:nvSpPr>
          <p:cNvPr id="16" name="Text 13"/>
          <p:cNvSpPr/>
          <p:nvPr/>
        </p:nvSpPr>
        <p:spPr>
          <a:xfrm>
            <a:off x="9621203" y="3957518"/>
            <a:ext cx="4215289" cy="952619"/>
          </a:xfrm>
          <a:prstGeom prst="rect">
            <a:avLst/>
          </a:prstGeom>
          <a:noFill/>
          <a:ln/>
        </p:spPr>
        <p:txBody>
          <a:bodyPr wrap="square" lIns="0" tIns="0" rIns="0" bIns="0" rtlCol="0" anchor="t"/>
          <a:lstStyle/>
          <a:p>
            <a:pPr marL="0" indent="0" algn="l">
              <a:lnSpc>
                <a:spcPts val="2500"/>
              </a:lnSpc>
              <a:buNone/>
            </a:pPr>
            <a:r>
              <a:rPr lang="en-US" sz="1550" dirty="0">
                <a:solidFill>
                  <a:srgbClr val="4C4C4D"/>
                </a:solidFill>
                <a:latin typeface="Heebo" pitchFamily="34" charset="0"/>
                <a:ea typeface="Heebo" pitchFamily="34" charset="-122"/>
                <a:cs typeface="Heebo" pitchFamily="34" charset="-120"/>
              </a:rPr>
              <a:t>Safe handling, storage, treatment, and disposal of hazardous materials with full KEPA compliance and emergency response planning.</a:t>
            </a:r>
            <a:endParaRPr lang="en-US" sz="1550" dirty="0"/>
          </a:p>
        </p:txBody>
      </p:sp>
      <p:sp>
        <p:nvSpPr>
          <p:cNvPr id="17" name="Text 14"/>
          <p:cNvSpPr/>
          <p:nvPr/>
        </p:nvSpPr>
        <p:spPr>
          <a:xfrm>
            <a:off x="793790" y="5574863"/>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C4C4D"/>
                </a:solidFill>
                <a:latin typeface="Crimson Pro Light" pitchFamily="34" charset="0"/>
                <a:ea typeface="Crimson Pro Light" pitchFamily="34" charset="-122"/>
                <a:cs typeface="Crimson Pro Light" pitchFamily="34" charset="-120"/>
              </a:rPr>
              <a:t>04</a:t>
            </a:r>
            <a:endParaRPr lang="en-US" sz="1550" dirty="0"/>
          </a:p>
        </p:txBody>
      </p:sp>
      <p:sp>
        <p:nvSpPr>
          <p:cNvPr id="18" name="Shape 15"/>
          <p:cNvSpPr/>
          <p:nvPr/>
        </p:nvSpPr>
        <p:spPr>
          <a:xfrm>
            <a:off x="793790" y="5889188"/>
            <a:ext cx="6422112" cy="22860"/>
          </a:xfrm>
          <a:prstGeom prst="rect">
            <a:avLst/>
          </a:prstGeom>
          <a:solidFill>
            <a:srgbClr val="2150FE"/>
          </a:solidFill>
          <a:ln/>
        </p:spPr>
      </p:sp>
      <p:sp>
        <p:nvSpPr>
          <p:cNvPr id="19" name="Text 16"/>
          <p:cNvSpPr/>
          <p:nvPr/>
        </p:nvSpPr>
        <p:spPr>
          <a:xfrm>
            <a:off x="793790" y="6034088"/>
            <a:ext cx="3381137" cy="310158"/>
          </a:xfrm>
          <a:prstGeom prst="rect">
            <a:avLst/>
          </a:prstGeom>
          <a:noFill/>
          <a:ln/>
        </p:spPr>
        <p:txBody>
          <a:bodyPr wrap="none" lIns="0" tIns="0" rIns="0" bIns="0" rtlCol="0" anchor="t"/>
          <a:lstStyle/>
          <a:p>
            <a:pPr marL="0" indent="0" algn="l">
              <a:lnSpc>
                <a:spcPts val="2400"/>
              </a:lnSpc>
              <a:buNone/>
            </a:pPr>
            <a:r>
              <a:rPr lang="en-US" sz="1950" dirty="0">
                <a:solidFill>
                  <a:srgbClr val="4C4C4D"/>
                </a:solidFill>
                <a:latin typeface="Crimson Pro Semi Bold" pitchFamily="34" charset="0"/>
                <a:ea typeface="Crimson Pro Semi Bold" pitchFamily="34" charset="-122"/>
                <a:cs typeface="Crimson Pro Semi Bold" pitchFamily="34" charset="-120"/>
              </a:rPr>
              <a:t>Treatment &amp; Recycling Solutions</a:t>
            </a:r>
            <a:endParaRPr lang="en-US" sz="1950" dirty="0"/>
          </a:p>
        </p:txBody>
      </p:sp>
      <p:sp>
        <p:nvSpPr>
          <p:cNvPr id="20" name="Text 17"/>
          <p:cNvSpPr/>
          <p:nvPr/>
        </p:nvSpPr>
        <p:spPr>
          <a:xfrm>
            <a:off x="793790" y="6463308"/>
            <a:ext cx="6422112" cy="952619"/>
          </a:xfrm>
          <a:prstGeom prst="rect">
            <a:avLst/>
          </a:prstGeom>
          <a:noFill/>
          <a:ln/>
        </p:spPr>
        <p:txBody>
          <a:bodyPr wrap="square" lIns="0" tIns="0" rIns="0" bIns="0" rtlCol="0" anchor="t"/>
          <a:lstStyle/>
          <a:p>
            <a:pPr marL="0" indent="0" algn="l">
              <a:lnSpc>
                <a:spcPts val="2500"/>
              </a:lnSpc>
              <a:buNone/>
            </a:pPr>
            <a:r>
              <a:rPr lang="en-US" sz="1550" dirty="0">
                <a:solidFill>
                  <a:srgbClr val="4C4C4D"/>
                </a:solidFill>
                <a:latin typeface="Heebo" pitchFamily="34" charset="0"/>
                <a:ea typeface="Heebo" pitchFamily="34" charset="-122"/>
                <a:cs typeface="Heebo" pitchFamily="34" charset="-120"/>
              </a:rPr>
              <a:t>Innovative waste treatment technologies and recycling programs that reduce disposal costs and environmental impact while recovering valuable resources.</a:t>
            </a:r>
            <a:endParaRPr lang="en-US" sz="1550" dirty="0"/>
          </a:p>
        </p:txBody>
      </p:sp>
      <p:sp>
        <p:nvSpPr>
          <p:cNvPr id="21" name="Text 18"/>
          <p:cNvSpPr/>
          <p:nvPr/>
        </p:nvSpPr>
        <p:spPr>
          <a:xfrm>
            <a:off x="7414260" y="5574863"/>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C4C4D"/>
                </a:solidFill>
                <a:latin typeface="Crimson Pro Light" pitchFamily="34" charset="0"/>
                <a:ea typeface="Crimson Pro Light" pitchFamily="34" charset="-122"/>
                <a:cs typeface="Crimson Pro Light" pitchFamily="34" charset="-120"/>
              </a:rPr>
              <a:t>05</a:t>
            </a:r>
            <a:endParaRPr lang="en-US" sz="1550" dirty="0"/>
          </a:p>
        </p:txBody>
      </p:sp>
      <p:sp>
        <p:nvSpPr>
          <p:cNvPr id="22" name="Shape 19"/>
          <p:cNvSpPr/>
          <p:nvPr/>
        </p:nvSpPr>
        <p:spPr>
          <a:xfrm>
            <a:off x="7414260" y="5889188"/>
            <a:ext cx="6422231" cy="22860"/>
          </a:xfrm>
          <a:prstGeom prst="rect">
            <a:avLst/>
          </a:prstGeom>
          <a:solidFill>
            <a:srgbClr val="2150FE"/>
          </a:solidFill>
          <a:ln/>
        </p:spPr>
      </p:sp>
      <p:sp>
        <p:nvSpPr>
          <p:cNvPr id="23" name="Text 20"/>
          <p:cNvSpPr/>
          <p:nvPr/>
        </p:nvSpPr>
        <p:spPr>
          <a:xfrm>
            <a:off x="7414260" y="6034088"/>
            <a:ext cx="3343037" cy="310158"/>
          </a:xfrm>
          <a:prstGeom prst="rect">
            <a:avLst/>
          </a:prstGeom>
          <a:noFill/>
          <a:ln/>
        </p:spPr>
        <p:txBody>
          <a:bodyPr wrap="none" lIns="0" tIns="0" rIns="0" bIns="0" rtlCol="0" anchor="t"/>
          <a:lstStyle/>
          <a:p>
            <a:pPr marL="0" indent="0" algn="l">
              <a:lnSpc>
                <a:spcPts val="2400"/>
              </a:lnSpc>
              <a:buNone/>
            </a:pPr>
            <a:r>
              <a:rPr lang="en-US" sz="1950" dirty="0">
                <a:solidFill>
                  <a:srgbClr val="4C4C4D"/>
                </a:solidFill>
                <a:latin typeface="Crimson Pro Semi Bold" pitchFamily="34" charset="0"/>
                <a:ea typeface="Crimson Pro Semi Bold" pitchFamily="34" charset="-122"/>
                <a:cs typeface="Crimson Pro Semi Bold" pitchFamily="34" charset="-120"/>
              </a:rPr>
              <a:t>Facility Rehabilitation &amp; Closure</a:t>
            </a:r>
            <a:endParaRPr lang="en-US" sz="1950" dirty="0"/>
          </a:p>
        </p:txBody>
      </p:sp>
      <p:sp>
        <p:nvSpPr>
          <p:cNvPr id="24" name="Text 21"/>
          <p:cNvSpPr/>
          <p:nvPr/>
        </p:nvSpPr>
        <p:spPr>
          <a:xfrm>
            <a:off x="7414260" y="6463308"/>
            <a:ext cx="6422231" cy="635079"/>
          </a:xfrm>
          <a:prstGeom prst="rect">
            <a:avLst/>
          </a:prstGeom>
          <a:noFill/>
          <a:ln/>
        </p:spPr>
        <p:txBody>
          <a:bodyPr wrap="square" lIns="0" tIns="0" rIns="0" bIns="0" rtlCol="0" anchor="t"/>
          <a:lstStyle/>
          <a:p>
            <a:pPr marL="0" indent="0" algn="l">
              <a:lnSpc>
                <a:spcPts val="2500"/>
              </a:lnSpc>
              <a:buNone/>
            </a:pPr>
            <a:r>
              <a:rPr lang="en-US" sz="1550" dirty="0">
                <a:solidFill>
                  <a:srgbClr val="4C4C4D"/>
                </a:solidFill>
                <a:latin typeface="Heebo" pitchFamily="34" charset="0"/>
                <a:ea typeface="Heebo" pitchFamily="34" charset="-122"/>
                <a:cs typeface="Heebo" pitchFamily="34" charset="-120"/>
              </a:rPr>
              <a:t>Professional rehabilitation of landfills and scrap yards, facility closure planning, and environmental remediation ensuring safe site transitions.</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879515"/>
            <a:ext cx="7826454" cy="527090"/>
          </a:xfrm>
          <a:prstGeom prst="rect">
            <a:avLst/>
          </a:prstGeom>
          <a:noFill/>
          <a:ln/>
        </p:spPr>
        <p:txBody>
          <a:bodyPr wrap="none" lIns="0" tIns="0" rIns="0" bIns="0" rtlCol="0" anchor="t"/>
          <a:lstStyle/>
          <a:p>
            <a:pPr marL="0" indent="0" algn="l">
              <a:lnSpc>
                <a:spcPts val="4150"/>
              </a:lnSpc>
              <a:buNone/>
            </a:pPr>
            <a:r>
              <a:rPr lang="en-US" sz="3300" dirty="0">
                <a:solidFill>
                  <a:srgbClr val="152D47"/>
                </a:solidFill>
                <a:latin typeface="Crimson Pro Semi Bold" pitchFamily="34" charset="0"/>
                <a:ea typeface="Crimson Pro Semi Bold" pitchFamily="34" charset="-122"/>
                <a:cs typeface="Crimson Pro Semi Bold" pitchFamily="34" charset="-120"/>
              </a:rPr>
              <a:t>Sustainability &amp; Green Building Certification</a:t>
            </a:r>
            <a:endParaRPr lang="en-US" sz="3300" dirty="0"/>
          </a:p>
        </p:txBody>
      </p:sp>
      <p:pic>
        <p:nvPicPr>
          <p:cNvPr id="3" name="Image 0" descr="preencoded.png"/>
          <p:cNvPicPr>
            <a:picLocks noChangeAspect="1"/>
          </p:cNvPicPr>
          <p:nvPr/>
        </p:nvPicPr>
        <p:blipFill>
          <a:blip r:embed="rId3"/>
          <a:stretch>
            <a:fillRect/>
          </a:stretch>
        </p:blipFill>
        <p:spPr>
          <a:xfrm>
            <a:off x="11564779" y="897374"/>
            <a:ext cx="1937385" cy="798552"/>
          </a:xfrm>
          <a:prstGeom prst="rect">
            <a:avLst/>
          </a:prstGeom>
        </p:spPr>
      </p:pic>
      <p:sp>
        <p:nvSpPr>
          <p:cNvPr id="4" name="Text 1"/>
          <p:cNvSpPr/>
          <p:nvPr/>
        </p:nvSpPr>
        <p:spPr>
          <a:xfrm>
            <a:off x="793790" y="2147292"/>
            <a:ext cx="6988373" cy="998696"/>
          </a:xfrm>
          <a:prstGeom prst="rect">
            <a:avLst/>
          </a:prstGeom>
          <a:noFill/>
          <a:ln/>
        </p:spPr>
        <p:txBody>
          <a:bodyPr wrap="square" lIns="0" tIns="0" rIns="0" bIns="0" rtlCol="0" anchor="t"/>
          <a:lstStyle/>
          <a:p>
            <a:pPr marL="0" indent="0" algn="l">
              <a:lnSpc>
                <a:spcPts val="1950"/>
              </a:lnSpc>
              <a:buNone/>
            </a:pPr>
            <a:r>
              <a:rPr lang="en-US" sz="1300" dirty="0">
                <a:solidFill>
                  <a:srgbClr val="4C4C4D"/>
                </a:solidFill>
                <a:latin typeface="Heebo" pitchFamily="34" charset="0"/>
                <a:ea typeface="Heebo" pitchFamily="34" charset="-122"/>
                <a:cs typeface="Heebo" pitchFamily="34" charset="-120"/>
              </a:rPr>
              <a:t>We guide organizations toward internationally recognized sustainability certifications that enhance property value, reduce operational costs, and demonstrate environmental leadership. Our certification specialists navigate the complex requirements of LEED and GSAS systems, ensuring successful outcomes.</a:t>
            </a:r>
            <a:endParaRPr lang="en-US" sz="1300" dirty="0"/>
          </a:p>
        </p:txBody>
      </p:sp>
      <p:sp>
        <p:nvSpPr>
          <p:cNvPr id="5" name="Text 2"/>
          <p:cNvSpPr/>
          <p:nvPr/>
        </p:nvSpPr>
        <p:spPr>
          <a:xfrm>
            <a:off x="793790" y="3274933"/>
            <a:ext cx="6988373" cy="749022"/>
          </a:xfrm>
          <a:prstGeom prst="rect">
            <a:avLst/>
          </a:prstGeom>
          <a:noFill/>
          <a:ln/>
        </p:spPr>
        <p:txBody>
          <a:bodyPr wrap="square" lIns="0" tIns="0" rIns="0" bIns="0" rtlCol="0" anchor="t"/>
          <a:lstStyle/>
          <a:p>
            <a:pPr marL="0" indent="0" algn="l">
              <a:lnSpc>
                <a:spcPts val="1950"/>
              </a:lnSpc>
              <a:buNone/>
            </a:pPr>
            <a:r>
              <a:rPr lang="en-US" sz="1300" dirty="0">
                <a:solidFill>
                  <a:srgbClr val="4C4C4D"/>
                </a:solidFill>
                <a:latin typeface="Heebo" pitchFamily="34" charset="0"/>
                <a:ea typeface="Heebo" pitchFamily="34" charset="-122"/>
                <a:cs typeface="Heebo" pitchFamily="34" charset="-120"/>
              </a:rPr>
              <a:t>Beyond certification, we develop comprehensive sustainability strategies that integrate energy efficiency, water conservation, and environmental technology into your operations, creating long-term value and competitive advantage in Kuwait's evolving market.</a:t>
            </a:r>
            <a:endParaRPr lang="en-US" sz="1300" dirty="0"/>
          </a:p>
        </p:txBody>
      </p:sp>
      <p:sp>
        <p:nvSpPr>
          <p:cNvPr id="6" name="Shape 3"/>
          <p:cNvSpPr/>
          <p:nvPr/>
        </p:nvSpPr>
        <p:spPr>
          <a:xfrm>
            <a:off x="8201263" y="2179558"/>
            <a:ext cx="2749748" cy="1788438"/>
          </a:xfrm>
          <a:prstGeom prst="roundRect">
            <a:avLst>
              <a:gd name="adj" fmla="val 1415"/>
            </a:avLst>
          </a:prstGeom>
          <a:solidFill>
            <a:srgbClr val="FFFFFF"/>
          </a:solidFill>
          <a:ln w="22860">
            <a:solidFill>
              <a:srgbClr val="D8D4D4"/>
            </a:solidFill>
            <a:prstDash val="solid"/>
          </a:ln>
        </p:spPr>
      </p:sp>
      <p:sp>
        <p:nvSpPr>
          <p:cNvPr id="7" name="Text 4"/>
          <p:cNvSpPr/>
          <p:nvPr/>
        </p:nvSpPr>
        <p:spPr>
          <a:xfrm>
            <a:off x="8392716" y="2371011"/>
            <a:ext cx="2108716" cy="263485"/>
          </a:xfrm>
          <a:prstGeom prst="rect">
            <a:avLst/>
          </a:prstGeom>
          <a:noFill/>
          <a:ln/>
        </p:spPr>
        <p:txBody>
          <a:bodyPr wrap="none" lIns="0" tIns="0" rIns="0" bIns="0" rtlCol="0" anchor="t"/>
          <a:lstStyle/>
          <a:p>
            <a:pPr marL="0" indent="0" algn="l">
              <a:lnSpc>
                <a:spcPts val="2050"/>
              </a:lnSpc>
              <a:buNone/>
            </a:pPr>
            <a:r>
              <a:rPr lang="en-US" sz="1650" dirty="0">
                <a:solidFill>
                  <a:srgbClr val="4C4C4D"/>
                </a:solidFill>
                <a:latin typeface="Crimson Pro Semi Bold" pitchFamily="34" charset="0"/>
                <a:ea typeface="Crimson Pro Semi Bold" pitchFamily="34" charset="-122"/>
                <a:cs typeface="Crimson Pro Semi Bold" pitchFamily="34" charset="-120"/>
              </a:rPr>
              <a:t>LEED Certification</a:t>
            </a:r>
            <a:endParaRPr lang="en-US" sz="1650" dirty="0"/>
          </a:p>
        </p:txBody>
      </p:sp>
      <p:sp>
        <p:nvSpPr>
          <p:cNvPr id="8" name="Text 5"/>
          <p:cNvSpPr/>
          <p:nvPr/>
        </p:nvSpPr>
        <p:spPr>
          <a:xfrm>
            <a:off x="8392716" y="2777847"/>
            <a:ext cx="2366843" cy="998696"/>
          </a:xfrm>
          <a:prstGeom prst="rect">
            <a:avLst/>
          </a:prstGeom>
          <a:noFill/>
          <a:ln/>
        </p:spPr>
        <p:txBody>
          <a:bodyPr wrap="square" lIns="0" tIns="0" rIns="0" bIns="0" rtlCol="0" anchor="t"/>
          <a:lstStyle/>
          <a:p>
            <a:pPr marL="0" indent="0" algn="l">
              <a:lnSpc>
                <a:spcPts val="1950"/>
              </a:lnSpc>
              <a:buNone/>
            </a:pPr>
            <a:r>
              <a:rPr lang="en-US" sz="1300" dirty="0">
                <a:solidFill>
                  <a:srgbClr val="4C4C4D"/>
                </a:solidFill>
                <a:latin typeface="Heebo" pitchFamily="34" charset="0"/>
                <a:ea typeface="Heebo" pitchFamily="34" charset="-122"/>
                <a:cs typeface="Heebo" pitchFamily="34" charset="-120"/>
              </a:rPr>
              <a:t>Complete LEED auditing and documentation support for all rating systems and certification levels.</a:t>
            </a:r>
            <a:endParaRPr lang="en-US" sz="1300" dirty="0"/>
          </a:p>
        </p:txBody>
      </p:sp>
      <p:sp>
        <p:nvSpPr>
          <p:cNvPr id="9" name="Shape 6"/>
          <p:cNvSpPr/>
          <p:nvPr/>
        </p:nvSpPr>
        <p:spPr>
          <a:xfrm>
            <a:off x="11094363" y="2179558"/>
            <a:ext cx="2749748" cy="1788438"/>
          </a:xfrm>
          <a:prstGeom prst="roundRect">
            <a:avLst>
              <a:gd name="adj" fmla="val 1415"/>
            </a:avLst>
          </a:prstGeom>
          <a:solidFill>
            <a:srgbClr val="FFFFFF"/>
          </a:solidFill>
          <a:ln w="22860">
            <a:solidFill>
              <a:srgbClr val="D8D4D4"/>
            </a:solidFill>
            <a:prstDash val="solid"/>
          </a:ln>
        </p:spPr>
      </p:sp>
      <p:sp>
        <p:nvSpPr>
          <p:cNvPr id="10" name="Text 7"/>
          <p:cNvSpPr/>
          <p:nvPr/>
        </p:nvSpPr>
        <p:spPr>
          <a:xfrm>
            <a:off x="11285815" y="2371011"/>
            <a:ext cx="2108716" cy="263485"/>
          </a:xfrm>
          <a:prstGeom prst="rect">
            <a:avLst/>
          </a:prstGeom>
          <a:noFill/>
          <a:ln/>
        </p:spPr>
        <p:txBody>
          <a:bodyPr wrap="none" lIns="0" tIns="0" rIns="0" bIns="0" rtlCol="0" anchor="t"/>
          <a:lstStyle/>
          <a:p>
            <a:pPr marL="0" indent="0" algn="l">
              <a:lnSpc>
                <a:spcPts val="2050"/>
              </a:lnSpc>
              <a:buNone/>
            </a:pPr>
            <a:r>
              <a:rPr lang="en-US" sz="1650" dirty="0">
                <a:solidFill>
                  <a:srgbClr val="4C4C4D"/>
                </a:solidFill>
                <a:latin typeface="Crimson Pro Semi Bold" pitchFamily="34" charset="0"/>
                <a:ea typeface="Crimson Pro Semi Bold" pitchFamily="34" charset="-122"/>
                <a:cs typeface="Crimson Pro Semi Bold" pitchFamily="34" charset="-120"/>
              </a:rPr>
              <a:t>GSAS Auditing</a:t>
            </a:r>
            <a:endParaRPr lang="en-US" sz="1650" dirty="0"/>
          </a:p>
        </p:txBody>
      </p:sp>
      <p:sp>
        <p:nvSpPr>
          <p:cNvPr id="11" name="Text 8"/>
          <p:cNvSpPr/>
          <p:nvPr/>
        </p:nvSpPr>
        <p:spPr>
          <a:xfrm>
            <a:off x="11285815" y="2777847"/>
            <a:ext cx="2366843" cy="998696"/>
          </a:xfrm>
          <a:prstGeom prst="rect">
            <a:avLst/>
          </a:prstGeom>
          <a:noFill/>
          <a:ln/>
        </p:spPr>
        <p:txBody>
          <a:bodyPr wrap="square" lIns="0" tIns="0" rIns="0" bIns="0" rtlCol="0" anchor="t"/>
          <a:lstStyle/>
          <a:p>
            <a:pPr marL="0" indent="0" algn="l">
              <a:lnSpc>
                <a:spcPts val="1950"/>
              </a:lnSpc>
              <a:buNone/>
            </a:pPr>
            <a:r>
              <a:rPr lang="en-US" sz="1300" dirty="0">
                <a:solidFill>
                  <a:srgbClr val="4C4C4D"/>
                </a:solidFill>
                <a:latin typeface="Heebo" pitchFamily="34" charset="0"/>
                <a:ea typeface="Heebo" pitchFamily="34" charset="-122"/>
                <a:cs typeface="Heebo" pitchFamily="34" charset="-120"/>
              </a:rPr>
              <a:t>Gulf-specific green building assessment and certification guidance aligned with regional climate.</a:t>
            </a:r>
            <a:endParaRPr lang="en-US" sz="1300" dirty="0"/>
          </a:p>
        </p:txBody>
      </p:sp>
      <p:sp>
        <p:nvSpPr>
          <p:cNvPr id="12" name="Shape 9"/>
          <p:cNvSpPr/>
          <p:nvPr/>
        </p:nvSpPr>
        <p:spPr>
          <a:xfrm>
            <a:off x="8201263" y="4111347"/>
            <a:ext cx="2749748" cy="1788438"/>
          </a:xfrm>
          <a:prstGeom prst="roundRect">
            <a:avLst>
              <a:gd name="adj" fmla="val 1415"/>
            </a:avLst>
          </a:prstGeom>
          <a:solidFill>
            <a:srgbClr val="FFFFFF"/>
          </a:solidFill>
          <a:ln w="22860">
            <a:solidFill>
              <a:srgbClr val="D8D4D4"/>
            </a:solidFill>
            <a:prstDash val="solid"/>
          </a:ln>
        </p:spPr>
      </p:sp>
      <p:sp>
        <p:nvSpPr>
          <p:cNvPr id="13" name="Text 10"/>
          <p:cNvSpPr/>
          <p:nvPr/>
        </p:nvSpPr>
        <p:spPr>
          <a:xfrm>
            <a:off x="8392716" y="4302800"/>
            <a:ext cx="2129909" cy="263485"/>
          </a:xfrm>
          <a:prstGeom prst="rect">
            <a:avLst/>
          </a:prstGeom>
          <a:noFill/>
          <a:ln/>
        </p:spPr>
        <p:txBody>
          <a:bodyPr wrap="none" lIns="0" tIns="0" rIns="0" bIns="0" rtlCol="0" anchor="t"/>
          <a:lstStyle/>
          <a:p>
            <a:pPr marL="0" indent="0" algn="l">
              <a:lnSpc>
                <a:spcPts val="2050"/>
              </a:lnSpc>
              <a:buNone/>
            </a:pPr>
            <a:r>
              <a:rPr lang="en-US" sz="1650" dirty="0">
                <a:solidFill>
                  <a:srgbClr val="4C4C4D"/>
                </a:solidFill>
                <a:latin typeface="Crimson Pro Semi Bold" pitchFamily="34" charset="0"/>
                <a:ea typeface="Crimson Pro Semi Bold" pitchFamily="34" charset="-122"/>
                <a:cs typeface="Crimson Pro Semi Bold" pitchFamily="34" charset="-120"/>
              </a:rPr>
              <a:t>Sustainability Reporting</a:t>
            </a:r>
            <a:endParaRPr lang="en-US" sz="1650" dirty="0"/>
          </a:p>
        </p:txBody>
      </p:sp>
      <p:sp>
        <p:nvSpPr>
          <p:cNvPr id="14" name="Text 11"/>
          <p:cNvSpPr/>
          <p:nvPr/>
        </p:nvSpPr>
        <p:spPr>
          <a:xfrm>
            <a:off x="8392716" y="4709636"/>
            <a:ext cx="2366843" cy="998696"/>
          </a:xfrm>
          <a:prstGeom prst="rect">
            <a:avLst/>
          </a:prstGeom>
          <a:noFill/>
          <a:ln/>
        </p:spPr>
        <p:txBody>
          <a:bodyPr wrap="square" lIns="0" tIns="0" rIns="0" bIns="0" rtlCol="0" anchor="t"/>
          <a:lstStyle/>
          <a:p>
            <a:pPr marL="0" indent="0" algn="l">
              <a:lnSpc>
                <a:spcPts val="1950"/>
              </a:lnSpc>
              <a:buNone/>
            </a:pPr>
            <a:r>
              <a:rPr lang="en-US" sz="1300" dirty="0">
                <a:solidFill>
                  <a:srgbClr val="4C4C4D"/>
                </a:solidFill>
                <a:latin typeface="Heebo" pitchFamily="34" charset="0"/>
                <a:ea typeface="Heebo" pitchFamily="34" charset="-122"/>
                <a:cs typeface="Heebo" pitchFamily="34" charset="-120"/>
              </a:rPr>
              <a:t>Comprehensive sustainability reports demonstrating environmental performance to stakeholders.</a:t>
            </a:r>
            <a:endParaRPr lang="en-US" sz="1300" dirty="0"/>
          </a:p>
        </p:txBody>
      </p:sp>
      <p:sp>
        <p:nvSpPr>
          <p:cNvPr id="15" name="Shape 12"/>
          <p:cNvSpPr/>
          <p:nvPr/>
        </p:nvSpPr>
        <p:spPr>
          <a:xfrm>
            <a:off x="11094363" y="4111347"/>
            <a:ext cx="2749748" cy="1788438"/>
          </a:xfrm>
          <a:prstGeom prst="roundRect">
            <a:avLst>
              <a:gd name="adj" fmla="val 1415"/>
            </a:avLst>
          </a:prstGeom>
          <a:solidFill>
            <a:srgbClr val="FFFFFF"/>
          </a:solidFill>
          <a:ln w="22860">
            <a:solidFill>
              <a:srgbClr val="D8D4D4"/>
            </a:solidFill>
            <a:prstDash val="solid"/>
          </a:ln>
        </p:spPr>
      </p:sp>
      <p:sp>
        <p:nvSpPr>
          <p:cNvPr id="16" name="Text 13"/>
          <p:cNvSpPr/>
          <p:nvPr/>
        </p:nvSpPr>
        <p:spPr>
          <a:xfrm>
            <a:off x="11285815" y="4302800"/>
            <a:ext cx="2108716" cy="263485"/>
          </a:xfrm>
          <a:prstGeom prst="rect">
            <a:avLst/>
          </a:prstGeom>
          <a:noFill/>
          <a:ln/>
        </p:spPr>
        <p:txBody>
          <a:bodyPr wrap="none" lIns="0" tIns="0" rIns="0" bIns="0" rtlCol="0" anchor="t"/>
          <a:lstStyle/>
          <a:p>
            <a:pPr marL="0" indent="0" algn="l">
              <a:lnSpc>
                <a:spcPts val="2050"/>
              </a:lnSpc>
              <a:buNone/>
            </a:pPr>
            <a:r>
              <a:rPr lang="en-US" sz="1650" dirty="0">
                <a:solidFill>
                  <a:srgbClr val="4C4C4D"/>
                </a:solidFill>
                <a:latin typeface="Crimson Pro Semi Bold" pitchFamily="34" charset="0"/>
                <a:ea typeface="Crimson Pro Semi Bold" pitchFamily="34" charset="-122"/>
                <a:cs typeface="Crimson Pro Semi Bold" pitchFamily="34" charset="-120"/>
              </a:rPr>
              <a:t>Efficiency Strategies</a:t>
            </a:r>
            <a:endParaRPr lang="en-US" sz="1650" dirty="0"/>
          </a:p>
        </p:txBody>
      </p:sp>
      <p:sp>
        <p:nvSpPr>
          <p:cNvPr id="17" name="Text 14"/>
          <p:cNvSpPr/>
          <p:nvPr/>
        </p:nvSpPr>
        <p:spPr>
          <a:xfrm>
            <a:off x="11285815" y="4709636"/>
            <a:ext cx="2366843" cy="998696"/>
          </a:xfrm>
          <a:prstGeom prst="rect">
            <a:avLst/>
          </a:prstGeom>
          <a:noFill/>
          <a:ln/>
        </p:spPr>
        <p:txBody>
          <a:bodyPr wrap="square" lIns="0" tIns="0" rIns="0" bIns="0" rtlCol="0" anchor="t"/>
          <a:lstStyle/>
          <a:p>
            <a:pPr marL="0" indent="0" algn="l">
              <a:lnSpc>
                <a:spcPts val="1950"/>
              </a:lnSpc>
              <a:buNone/>
            </a:pPr>
            <a:r>
              <a:rPr lang="en-US" sz="1300" dirty="0">
                <a:solidFill>
                  <a:srgbClr val="4C4C4D"/>
                </a:solidFill>
                <a:latin typeface="Heebo" pitchFamily="34" charset="0"/>
                <a:ea typeface="Heebo" pitchFamily="34" charset="-122"/>
                <a:cs typeface="Heebo" pitchFamily="34" charset="-120"/>
              </a:rPr>
              <a:t>Customized energy and water efficiency strategies reducing costs and environmental footprint.</a:t>
            </a:r>
            <a:endParaRPr lang="en-US" sz="1300" dirty="0"/>
          </a:p>
        </p:txBody>
      </p:sp>
      <p:sp>
        <p:nvSpPr>
          <p:cNvPr id="18" name="Shape 15"/>
          <p:cNvSpPr/>
          <p:nvPr/>
        </p:nvSpPr>
        <p:spPr>
          <a:xfrm>
            <a:off x="8201263" y="6043136"/>
            <a:ext cx="5642848" cy="1289090"/>
          </a:xfrm>
          <a:prstGeom prst="roundRect">
            <a:avLst>
              <a:gd name="adj" fmla="val 1963"/>
            </a:avLst>
          </a:prstGeom>
          <a:solidFill>
            <a:srgbClr val="FFFFFF"/>
          </a:solidFill>
          <a:ln w="22860">
            <a:solidFill>
              <a:srgbClr val="D8D4D4"/>
            </a:solidFill>
            <a:prstDash val="solid"/>
          </a:ln>
        </p:spPr>
      </p:sp>
      <p:sp>
        <p:nvSpPr>
          <p:cNvPr id="19" name="Text 16"/>
          <p:cNvSpPr/>
          <p:nvPr/>
        </p:nvSpPr>
        <p:spPr>
          <a:xfrm>
            <a:off x="8392716" y="6234589"/>
            <a:ext cx="2108716" cy="263485"/>
          </a:xfrm>
          <a:prstGeom prst="rect">
            <a:avLst/>
          </a:prstGeom>
          <a:noFill/>
          <a:ln/>
        </p:spPr>
        <p:txBody>
          <a:bodyPr wrap="none" lIns="0" tIns="0" rIns="0" bIns="0" rtlCol="0" anchor="t"/>
          <a:lstStyle/>
          <a:p>
            <a:pPr marL="0" indent="0" algn="l">
              <a:lnSpc>
                <a:spcPts val="2050"/>
              </a:lnSpc>
              <a:buNone/>
            </a:pPr>
            <a:r>
              <a:rPr lang="en-US" sz="1650" dirty="0">
                <a:solidFill>
                  <a:srgbClr val="4C4C4D"/>
                </a:solidFill>
                <a:latin typeface="Crimson Pro Semi Bold" pitchFamily="34" charset="0"/>
                <a:ea typeface="Crimson Pro Semi Bold" pitchFamily="34" charset="-122"/>
                <a:cs typeface="Crimson Pro Semi Bold" pitchFamily="34" charset="-120"/>
              </a:rPr>
              <a:t>Technology Integration</a:t>
            </a:r>
            <a:endParaRPr lang="en-US" sz="1650" dirty="0"/>
          </a:p>
        </p:txBody>
      </p:sp>
      <p:sp>
        <p:nvSpPr>
          <p:cNvPr id="20" name="Text 17"/>
          <p:cNvSpPr/>
          <p:nvPr/>
        </p:nvSpPr>
        <p:spPr>
          <a:xfrm>
            <a:off x="8392716" y="6641425"/>
            <a:ext cx="5259943" cy="499348"/>
          </a:xfrm>
          <a:prstGeom prst="rect">
            <a:avLst/>
          </a:prstGeom>
          <a:noFill/>
          <a:ln/>
        </p:spPr>
        <p:txBody>
          <a:bodyPr wrap="square" lIns="0" tIns="0" rIns="0" bIns="0" rtlCol="0" anchor="t"/>
          <a:lstStyle/>
          <a:p>
            <a:pPr marL="0" indent="0" algn="l">
              <a:lnSpc>
                <a:spcPts val="1950"/>
              </a:lnSpc>
              <a:buNone/>
            </a:pPr>
            <a:r>
              <a:rPr lang="en-US" sz="1300" dirty="0">
                <a:solidFill>
                  <a:srgbClr val="4C4C4D"/>
                </a:solidFill>
                <a:latin typeface="Heebo" pitchFamily="34" charset="0"/>
                <a:ea typeface="Heebo" pitchFamily="34" charset="-122"/>
                <a:cs typeface="Heebo" pitchFamily="34" charset="-120"/>
              </a:rPr>
              <a:t>Implementation of cutting-edge environmental technologies for monitoring and optimization.</a:t>
            </a:r>
            <a:endParaRPr lang="en-US" sz="13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699016"/>
            <a:ext cx="8647033" cy="527090"/>
          </a:xfrm>
          <a:prstGeom prst="rect">
            <a:avLst/>
          </a:prstGeom>
          <a:noFill/>
          <a:ln/>
        </p:spPr>
        <p:txBody>
          <a:bodyPr wrap="none" lIns="0" tIns="0" rIns="0" bIns="0" rtlCol="0" anchor="t"/>
          <a:lstStyle/>
          <a:p>
            <a:pPr marL="0" indent="0" algn="l">
              <a:lnSpc>
                <a:spcPts val="4150"/>
              </a:lnSpc>
              <a:buNone/>
            </a:pPr>
            <a:r>
              <a:rPr lang="en-US" sz="3300" dirty="0">
                <a:solidFill>
                  <a:srgbClr val="152D47"/>
                </a:solidFill>
                <a:latin typeface="Crimson Pro Semi Bold" pitchFamily="34" charset="0"/>
                <a:ea typeface="Crimson Pro Semi Bold" pitchFamily="34" charset="-122"/>
                <a:cs typeface="Crimson Pro Semi Bold" pitchFamily="34" charset="-120"/>
              </a:rPr>
              <a:t>Environmental Monitoring &amp; Laboratory Services</a:t>
            </a:r>
            <a:endParaRPr lang="en-US" sz="3300" dirty="0"/>
          </a:p>
        </p:txBody>
      </p:sp>
      <p:pic>
        <p:nvPicPr>
          <p:cNvPr id="3" name="Image 0" descr="preencoded.png"/>
          <p:cNvPicPr>
            <a:picLocks noChangeAspect="1"/>
          </p:cNvPicPr>
          <p:nvPr/>
        </p:nvPicPr>
        <p:blipFill>
          <a:blip r:embed="rId3"/>
          <a:stretch>
            <a:fillRect/>
          </a:stretch>
        </p:blipFill>
        <p:spPr>
          <a:xfrm>
            <a:off x="11564779" y="716875"/>
            <a:ext cx="1937385" cy="798552"/>
          </a:xfrm>
          <a:prstGeom prst="rect">
            <a:avLst/>
          </a:prstGeom>
        </p:spPr>
      </p:pic>
      <p:sp>
        <p:nvSpPr>
          <p:cNvPr id="4" name="Text 1"/>
          <p:cNvSpPr/>
          <p:nvPr/>
        </p:nvSpPr>
        <p:spPr>
          <a:xfrm>
            <a:off x="793790" y="1837849"/>
            <a:ext cx="13042821" cy="499348"/>
          </a:xfrm>
          <a:prstGeom prst="rect">
            <a:avLst/>
          </a:prstGeom>
          <a:noFill/>
          <a:ln/>
        </p:spPr>
        <p:txBody>
          <a:bodyPr wrap="square" lIns="0" tIns="0" rIns="0" bIns="0" rtlCol="0" anchor="t"/>
          <a:lstStyle/>
          <a:p>
            <a:pPr marL="0" indent="0" algn="l">
              <a:lnSpc>
                <a:spcPts val="1950"/>
              </a:lnSpc>
              <a:buNone/>
            </a:pPr>
            <a:r>
              <a:rPr lang="en-US" sz="1300" dirty="0">
                <a:solidFill>
                  <a:srgbClr val="4C4C4D"/>
                </a:solidFill>
                <a:latin typeface="Heebo" pitchFamily="34" charset="0"/>
                <a:ea typeface="Heebo" pitchFamily="34" charset="-122"/>
                <a:cs typeface="Heebo" pitchFamily="34" charset="-120"/>
              </a:rPr>
              <a:t>Our state-of-the-art environmental monitoring and laboratory services provide the accurate, reliable data essential for regulatory compliance, environmental management, and informed decision-making. We employ advanced instrumentation and internationally recognized analytical methods.</a:t>
            </a:r>
            <a:endParaRPr lang="en-US" sz="1300" dirty="0"/>
          </a:p>
        </p:txBody>
      </p:sp>
      <p:pic>
        <p:nvPicPr>
          <p:cNvPr id="5"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3790" y="2498408"/>
            <a:ext cx="506016" cy="506016"/>
          </a:xfrm>
          <a:prstGeom prst="rect">
            <a:avLst/>
          </a:prstGeom>
        </p:spPr>
      </p:pic>
      <p:sp>
        <p:nvSpPr>
          <p:cNvPr id="6" name="Text 2"/>
          <p:cNvSpPr/>
          <p:nvPr/>
        </p:nvSpPr>
        <p:spPr>
          <a:xfrm>
            <a:off x="793790" y="3183612"/>
            <a:ext cx="2108716" cy="263485"/>
          </a:xfrm>
          <a:prstGeom prst="rect">
            <a:avLst/>
          </a:prstGeom>
          <a:noFill/>
          <a:ln/>
        </p:spPr>
        <p:txBody>
          <a:bodyPr wrap="none" lIns="0" tIns="0" rIns="0" bIns="0" rtlCol="0" anchor="t"/>
          <a:lstStyle/>
          <a:p>
            <a:pPr marL="0" indent="0" algn="l">
              <a:lnSpc>
                <a:spcPts val="2050"/>
              </a:lnSpc>
              <a:buNone/>
            </a:pPr>
            <a:r>
              <a:rPr lang="en-US" sz="1650" dirty="0">
                <a:solidFill>
                  <a:srgbClr val="4C4C4D"/>
                </a:solidFill>
                <a:latin typeface="Crimson Pro Semi Bold" pitchFamily="34" charset="0"/>
                <a:ea typeface="Crimson Pro Semi Bold" pitchFamily="34" charset="-122"/>
                <a:cs typeface="Crimson Pro Semi Bold" pitchFamily="34" charset="-120"/>
              </a:rPr>
              <a:t>Air Quality Monitoring</a:t>
            </a:r>
            <a:endParaRPr lang="en-US" sz="1650" dirty="0"/>
          </a:p>
        </p:txBody>
      </p:sp>
      <p:sp>
        <p:nvSpPr>
          <p:cNvPr id="7" name="Text 3"/>
          <p:cNvSpPr/>
          <p:nvPr/>
        </p:nvSpPr>
        <p:spPr>
          <a:xfrm>
            <a:off x="793790" y="3533061"/>
            <a:ext cx="6431756" cy="499348"/>
          </a:xfrm>
          <a:prstGeom prst="rect">
            <a:avLst/>
          </a:prstGeom>
          <a:noFill/>
          <a:ln/>
        </p:spPr>
        <p:txBody>
          <a:bodyPr wrap="square" lIns="0" tIns="0" rIns="0" bIns="0" rtlCol="0" anchor="t"/>
          <a:lstStyle/>
          <a:p>
            <a:pPr marL="0" indent="0" algn="l">
              <a:lnSpc>
                <a:spcPts val="1950"/>
              </a:lnSpc>
              <a:buNone/>
            </a:pPr>
            <a:r>
              <a:rPr lang="en-US" sz="1300" dirty="0">
                <a:solidFill>
                  <a:srgbClr val="4C4C4D"/>
                </a:solidFill>
                <a:latin typeface="Heebo" pitchFamily="34" charset="0"/>
                <a:ea typeface="Heebo" pitchFamily="34" charset="-122"/>
                <a:cs typeface="Heebo" pitchFamily="34" charset="-120"/>
              </a:rPr>
              <a:t>Comprehensive ambient and emissions monitoring for particulate matter, gases, and volatile organic compounds using calibrated instruments.</a:t>
            </a:r>
            <a:endParaRPr lang="en-US" sz="1300" dirty="0"/>
          </a:p>
        </p:txBody>
      </p:sp>
      <p:pic>
        <p:nvPicPr>
          <p:cNvPr id="8"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04735" y="2498408"/>
            <a:ext cx="506016" cy="506016"/>
          </a:xfrm>
          <a:prstGeom prst="rect">
            <a:avLst/>
          </a:prstGeom>
        </p:spPr>
      </p:pic>
      <p:sp>
        <p:nvSpPr>
          <p:cNvPr id="9" name="Text 4"/>
          <p:cNvSpPr/>
          <p:nvPr/>
        </p:nvSpPr>
        <p:spPr>
          <a:xfrm>
            <a:off x="7404735" y="3183612"/>
            <a:ext cx="2108716" cy="263485"/>
          </a:xfrm>
          <a:prstGeom prst="rect">
            <a:avLst/>
          </a:prstGeom>
          <a:noFill/>
          <a:ln/>
        </p:spPr>
        <p:txBody>
          <a:bodyPr wrap="none" lIns="0" tIns="0" rIns="0" bIns="0" rtlCol="0" anchor="t"/>
          <a:lstStyle/>
          <a:p>
            <a:pPr marL="0" indent="0" algn="l">
              <a:lnSpc>
                <a:spcPts val="2050"/>
              </a:lnSpc>
              <a:buNone/>
            </a:pPr>
            <a:r>
              <a:rPr lang="en-US" sz="1650" dirty="0">
                <a:solidFill>
                  <a:srgbClr val="4C4C4D"/>
                </a:solidFill>
                <a:latin typeface="Crimson Pro Semi Bold" pitchFamily="34" charset="0"/>
                <a:ea typeface="Crimson Pro Semi Bold" pitchFamily="34" charset="-122"/>
                <a:cs typeface="Crimson Pro Semi Bold" pitchFamily="34" charset="-120"/>
              </a:rPr>
              <a:t>Noise Level Assessment</a:t>
            </a:r>
            <a:endParaRPr lang="en-US" sz="1650" dirty="0"/>
          </a:p>
        </p:txBody>
      </p:sp>
      <p:sp>
        <p:nvSpPr>
          <p:cNvPr id="10" name="Text 5"/>
          <p:cNvSpPr/>
          <p:nvPr/>
        </p:nvSpPr>
        <p:spPr>
          <a:xfrm>
            <a:off x="7404735" y="3533061"/>
            <a:ext cx="6431875" cy="499348"/>
          </a:xfrm>
          <a:prstGeom prst="rect">
            <a:avLst/>
          </a:prstGeom>
          <a:noFill/>
          <a:ln/>
        </p:spPr>
        <p:txBody>
          <a:bodyPr wrap="square" lIns="0" tIns="0" rIns="0" bIns="0" rtlCol="0" anchor="t"/>
          <a:lstStyle/>
          <a:p>
            <a:pPr marL="0" indent="0" algn="l">
              <a:lnSpc>
                <a:spcPts val="1950"/>
              </a:lnSpc>
              <a:buNone/>
            </a:pPr>
            <a:r>
              <a:rPr lang="en-US" sz="1300" dirty="0">
                <a:solidFill>
                  <a:srgbClr val="4C4C4D"/>
                </a:solidFill>
                <a:latin typeface="Heebo" pitchFamily="34" charset="0"/>
                <a:ea typeface="Heebo" pitchFamily="34" charset="-122"/>
                <a:cs typeface="Heebo" pitchFamily="34" charset="-120"/>
              </a:rPr>
              <a:t>Environmental and occupational noise surveys with detailed analysis against Kuwait and international standards.</a:t>
            </a:r>
            <a:endParaRPr lang="en-US" sz="1300" dirty="0"/>
          </a:p>
        </p:txBody>
      </p:sp>
      <p:pic>
        <p:nvPicPr>
          <p:cNvPr id="11"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93790" y="4319111"/>
            <a:ext cx="506016" cy="506016"/>
          </a:xfrm>
          <a:prstGeom prst="rect">
            <a:avLst/>
          </a:prstGeom>
        </p:spPr>
      </p:pic>
      <p:sp>
        <p:nvSpPr>
          <p:cNvPr id="12" name="Text 6"/>
          <p:cNvSpPr/>
          <p:nvPr/>
        </p:nvSpPr>
        <p:spPr>
          <a:xfrm>
            <a:off x="793790" y="5004316"/>
            <a:ext cx="2108716" cy="263485"/>
          </a:xfrm>
          <a:prstGeom prst="rect">
            <a:avLst/>
          </a:prstGeom>
          <a:noFill/>
          <a:ln/>
        </p:spPr>
        <p:txBody>
          <a:bodyPr wrap="none" lIns="0" tIns="0" rIns="0" bIns="0" rtlCol="0" anchor="t"/>
          <a:lstStyle/>
          <a:p>
            <a:pPr marL="0" indent="0" algn="l">
              <a:lnSpc>
                <a:spcPts val="2050"/>
              </a:lnSpc>
              <a:buNone/>
            </a:pPr>
            <a:r>
              <a:rPr lang="en-US" sz="1650" dirty="0">
                <a:solidFill>
                  <a:srgbClr val="4C4C4D"/>
                </a:solidFill>
                <a:latin typeface="Crimson Pro Semi Bold" pitchFamily="34" charset="0"/>
                <a:ea typeface="Crimson Pro Semi Bold" pitchFamily="34" charset="-122"/>
                <a:cs typeface="Crimson Pro Semi Bold" pitchFamily="34" charset="-120"/>
              </a:rPr>
              <a:t>Water Quality Testing</a:t>
            </a:r>
            <a:endParaRPr lang="en-US" sz="1650" dirty="0"/>
          </a:p>
        </p:txBody>
      </p:sp>
      <p:sp>
        <p:nvSpPr>
          <p:cNvPr id="13" name="Text 7"/>
          <p:cNvSpPr/>
          <p:nvPr/>
        </p:nvSpPr>
        <p:spPr>
          <a:xfrm>
            <a:off x="793790" y="5353764"/>
            <a:ext cx="6431756" cy="499348"/>
          </a:xfrm>
          <a:prstGeom prst="rect">
            <a:avLst/>
          </a:prstGeom>
          <a:noFill/>
          <a:ln/>
        </p:spPr>
        <p:txBody>
          <a:bodyPr wrap="square" lIns="0" tIns="0" rIns="0" bIns="0" rtlCol="0" anchor="t"/>
          <a:lstStyle/>
          <a:p>
            <a:pPr marL="0" indent="0" algn="l">
              <a:lnSpc>
                <a:spcPts val="1950"/>
              </a:lnSpc>
              <a:buNone/>
            </a:pPr>
            <a:r>
              <a:rPr lang="en-US" sz="1300" dirty="0">
                <a:solidFill>
                  <a:srgbClr val="4C4C4D"/>
                </a:solidFill>
                <a:latin typeface="Heebo" pitchFamily="34" charset="0"/>
                <a:ea typeface="Heebo" pitchFamily="34" charset="-122"/>
                <a:cs typeface="Heebo" pitchFamily="34" charset="-120"/>
              </a:rPr>
              <a:t>Complete physical, chemical, and biological analysis of groundwater, surface water, and potable water sources.</a:t>
            </a:r>
            <a:endParaRPr lang="en-US" sz="1300" dirty="0"/>
          </a:p>
        </p:txBody>
      </p:sp>
      <p:pic>
        <p:nvPicPr>
          <p:cNvPr id="14" name="Image 4"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404735" y="4319111"/>
            <a:ext cx="506016" cy="506016"/>
          </a:xfrm>
          <a:prstGeom prst="rect">
            <a:avLst/>
          </a:prstGeom>
        </p:spPr>
      </p:pic>
      <p:sp>
        <p:nvSpPr>
          <p:cNvPr id="15" name="Text 8"/>
          <p:cNvSpPr/>
          <p:nvPr/>
        </p:nvSpPr>
        <p:spPr>
          <a:xfrm>
            <a:off x="7404735" y="5004316"/>
            <a:ext cx="2108716" cy="263485"/>
          </a:xfrm>
          <a:prstGeom prst="rect">
            <a:avLst/>
          </a:prstGeom>
          <a:noFill/>
          <a:ln/>
        </p:spPr>
        <p:txBody>
          <a:bodyPr wrap="none" lIns="0" tIns="0" rIns="0" bIns="0" rtlCol="0" anchor="t"/>
          <a:lstStyle/>
          <a:p>
            <a:pPr marL="0" indent="0" algn="l">
              <a:lnSpc>
                <a:spcPts val="2050"/>
              </a:lnSpc>
              <a:buNone/>
            </a:pPr>
            <a:r>
              <a:rPr lang="en-US" sz="1650" dirty="0">
                <a:solidFill>
                  <a:srgbClr val="4C4C4D"/>
                </a:solidFill>
                <a:latin typeface="Crimson Pro Semi Bold" pitchFamily="34" charset="0"/>
                <a:ea typeface="Crimson Pro Semi Bold" pitchFamily="34" charset="-122"/>
                <a:cs typeface="Crimson Pro Semi Bold" pitchFamily="34" charset="-120"/>
              </a:rPr>
              <a:t>Wastewater Analysis</a:t>
            </a:r>
            <a:endParaRPr lang="en-US" sz="1650" dirty="0"/>
          </a:p>
        </p:txBody>
      </p:sp>
      <p:sp>
        <p:nvSpPr>
          <p:cNvPr id="16" name="Text 9"/>
          <p:cNvSpPr/>
          <p:nvPr/>
        </p:nvSpPr>
        <p:spPr>
          <a:xfrm>
            <a:off x="7404735" y="5353764"/>
            <a:ext cx="6431875" cy="499348"/>
          </a:xfrm>
          <a:prstGeom prst="rect">
            <a:avLst/>
          </a:prstGeom>
          <a:noFill/>
          <a:ln/>
        </p:spPr>
        <p:txBody>
          <a:bodyPr wrap="square" lIns="0" tIns="0" rIns="0" bIns="0" rtlCol="0" anchor="t"/>
          <a:lstStyle/>
          <a:p>
            <a:pPr marL="0" indent="0" algn="l">
              <a:lnSpc>
                <a:spcPts val="1950"/>
              </a:lnSpc>
              <a:buNone/>
            </a:pPr>
            <a:r>
              <a:rPr lang="en-US" sz="1300" dirty="0">
                <a:solidFill>
                  <a:srgbClr val="4C4C4D"/>
                </a:solidFill>
                <a:latin typeface="Heebo" pitchFamily="34" charset="0"/>
                <a:ea typeface="Heebo" pitchFamily="34" charset="-122"/>
                <a:cs typeface="Heebo" pitchFamily="34" charset="-120"/>
              </a:rPr>
              <a:t>Industrial and municipal wastewater characterization ensuring compliance with discharge standards and treatment effectiveness.</a:t>
            </a:r>
            <a:endParaRPr lang="en-US" sz="1300" dirty="0"/>
          </a:p>
        </p:txBody>
      </p:sp>
      <p:pic>
        <p:nvPicPr>
          <p:cNvPr id="17" name="Image 5" descr="preencoded.png"/>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93790" y="6139815"/>
            <a:ext cx="506016" cy="506016"/>
          </a:xfrm>
          <a:prstGeom prst="rect">
            <a:avLst/>
          </a:prstGeom>
        </p:spPr>
      </p:pic>
      <p:sp>
        <p:nvSpPr>
          <p:cNvPr id="18" name="Text 10"/>
          <p:cNvSpPr/>
          <p:nvPr/>
        </p:nvSpPr>
        <p:spPr>
          <a:xfrm>
            <a:off x="793790" y="6825020"/>
            <a:ext cx="2441734" cy="263485"/>
          </a:xfrm>
          <a:prstGeom prst="rect">
            <a:avLst/>
          </a:prstGeom>
          <a:noFill/>
          <a:ln/>
        </p:spPr>
        <p:txBody>
          <a:bodyPr wrap="none" lIns="0" tIns="0" rIns="0" bIns="0" rtlCol="0" anchor="t"/>
          <a:lstStyle/>
          <a:p>
            <a:pPr marL="0" indent="0" algn="l">
              <a:lnSpc>
                <a:spcPts val="2050"/>
              </a:lnSpc>
              <a:buNone/>
            </a:pPr>
            <a:r>
              <a:rPr lang="en-US" sz="1650" dirty="0">
                <a:solidFill>
                  <a:srgbClr val="4C4C4D"/>
                </a:solidFill>
                <a:latin typeface="Crimson Pro Semi Bold" pitchFamily="34" charset="0"/>
                <a:ea typeface="Crimson Pro Semi Bold" pitchFamily="34" charset="-122"/>
                <a:cs typeface="Crimson Pro Semi Bold" pitchFamily="34" charset="-120"/>
              </a:rPr>
              <a:t>Soil Testing &amp; Classification</a:t>
            </a:r>
            <a:endParaRPr lang="en-US" sz="1650" dirty="0"/>
          </a:p>
        </p:txBody>
      </p:sp>
      <p:sp>
        <p:nvSpPr>
          <p:cNvPr id="19" name="Text 11"/>
          <p:cNvSpPr/>
          <p:nvPr/>
        </p:nvSpPr>
        <p:spPr>
          <a:xfrm>
            <a:off x="793790" y="7174468"/>
            <a:ext cx="6431756" cy="499348"/>
          </a:xfrm>
          <a:prstGeom prst="rect">
            <a:avLst/>
          </a:prstGeom>
          <a:noFill/>
          <a:ln/>
        </p:spPr>
        <p:txBody>
          <a:bodyPr wrap="square" lIns="0" tIns="0" rIns="0" bIns="0" rtlCol="0" anchor="t"/>
          <a:lstStyle/>
          <a:p>
            <a:pPr marL="0" indent="0" algn="l">
              <a:lnSpc>
                <a:spcPts val="1950"/>
              </a:lnSpc>
              <a:buNone/>
            </a:pPr>
            <a:r>
              <a:rPr lang="en-US" sz="1300" dirty="0">
                <a:solidFill>
                  <a:srgbClr val="4C4C4D"/>
                </a:solidFill>
                <a:latin typeface="Heebo" pitchFamily="34" charset="0"/>
                <a:ea typeface="Heebo" pitchFamily="34" charset="-122"/>
                <a:cs typeface="Heebo" pitchFamily="34" charset="-120"/>
              </a:rPr>
              <a:t>Detailed soil analysis including contamination assessment, geotechnical properties, and agricultural suitability evaluation.</a:t>
            </a:r>
            <a:endParaRPr lang="en-US" sz="1300" dirty="0"/>
          </a:p>
        </p:txBody>
      </p:sp>
      <p:pic>
        <p:nvPicPr>
          <p:cNvPr id="20" name="Image 6" descr="preencoded.png"/>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404735" y="6139815"/>
            <a:ext cx="506016" cy="506016"/>
          </a:xfrm>
          <a:prstGeom prst="rect">
            <a:avLst/>
          </a:prstGeom>
        </p:spPr>
      </p:pic>
      <p:sp>
        <p:nvSpPr>
          <p:cNvPr id="21" name="Text 12"/>
          <p:cNvSpPr/>
          <p:nvPr/>
        </p:nvSpPr>
        <p:spPr>
          <a:xfrm>
            <a:off x="7404735" y="6825020"/>
            <a:ext cx="2108716" cy="263485"/>
          </a:xfrm>
          <a:prstGeom prst="rect">
            <a:avLst/>
          </a:prstGeom>
          <a:noFill/>
          <a:ln/>
        </p:spPr>
        <p:txBody>
          <a:bodyPr wrap="none" lIns="0" tIns="0" rIns="0" bIns="0" rtlCol="0" anchor="t"/>
          <a:lstStyle/>
          <a:p>
            <a:pPr marL="0" indent="0" algn="l">
              <a:lnSpc>
                <a:spcPts val="2050"/>
              </a:lnSpc>
              <a:buNone/>
            </a:pPr>
            <a:r>
              <a:rPr lang="en-US" sz="1650" dirty="0">
                <a:solidFill>
                  <a:srgbClr val="4C4C4D"/>
                </a:solidFill>
                <a:latin typeface="Crimson Pro Semi Bold" pitchFamily="34" charset="0"/>
                <a:ea typeface="Crimson Pro Semi Bold" pitchFamily="34" charset="-122"/>
                <a:cs typeface="Crimson Pro Semi Bold" pitchFamily="34" charset="-120"/>
              </a:rPr>
              <a:t>Laboratory Reporting</a:t>
            </a:r>
            <a:endParaRPr lang="en-US" sz="1650" dirty="0"/>
          </a:p>
        </p:txBody>
      </p:sp>
      <p:sp>
        <p:nvSpPr>
          <p:cNvPr id="22" name="Text 13"/>
          <p:cNvSpPr/>
          <p:nvPr/>
        </p:nvSpPr>
        <p:spPr>
          <a:xfrm>
            <a:off x="7404735" y="7174468"/>
            <a:ext cx="6431875" cy="499348"/>
          </a:xfrm>
          <a:prstGeom prst="rect">
            <a:avLst/>
          </a:prstGeom>
          <a:noFill/>
          <a:ln/>
        </p:spPr>
        <p:txBody>
          <a:bodyPr wrap="square" lIns="0" tIns="0" rIns="0" bIns="0" rtlCol="0" anchor="t"/>
          <a:lstStyle/>
          <a:p>
            <a:pPr marL="0" indent="0" algn="l">
              <a:lnSpc>
                <a:spcPts val="1950"/>
              </a:lnSpc>
              <a:buNone/>
            </a:pPr>
            <a:r>
              <a:rPr lang="en-US" sz="1300" dirty="0">
                <a:solidFill>
                  <a:srgbClr val="4C4C4D"/>
                </a:solidFill>
                <a:latin typeface="Heebo" pitchFamily="34" charset="0"/>
                <a:ea typeface="Heebo" pitchFamily="34" charset="-122"/>
                <a:cs typeface="Heebo" pitchFamily="34" charset="-120"/>
              </a:rPr>
              <a:t>Professional laboratory reports with quality assurance documentation, chain of custody, and regulatory interpretation.</a:t>
            </a:r>
            <a:endParaRPr lang="en-US" sz="13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1878</Words>
  <Application>Microsoft Office PowerPoint</Application>
  <PresentationFormat>Custom</PresentationFormat>
  <Paragraphs>187</Paragraphs>
  <Slides>16</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Heebo</vt:lpstr>
      <vt:lpstr>Crimson Pro Light</vt:lpstr>
      <vt:lpstr>Arial</vt:lpstr>
      <vt:lpstr>Crimson Pro Semi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WIN10</dc:creator>
  <cp:lastModifiedBy>User</cp:lastModifiedBy>
  <cp:revision>3</cp:revision>
  <dcterms:created xsi:type="dcterms:W3CDTF">2026-02-11T11:05:52Z</dcterms:created>
  <dcterms:modified xsi:type="dcterms:W3CDTF">2026-02-11T11:30:46Z</dcterms:modified>
</cp:coreProperties>
</file>